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png" ContentType="image/png"/>
  <Default Extension="jpeg" ContentType="image/jpeg"/>
  <Default Extension="rels" ContentType="application/vnd.openxmlformats-package.relationships+xml"/>
  <Default Extension="bin" ContentType="application/vnd.openxmlformats-officedocument.oleObject"/>
  <Override PartName="/ppt/notesSlides/notesSlide11.xml" ContentType="application/vnd.openxmlformats-officedocument.presentationml.notesSlide+xml"/>
  <Override PartName="/ppt/notesSlides/notesSlide8.xml" ContentType="application/vnd.openxmlformats-officedocument.presentationml.notes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docProps/app.xml" ContentType="application/vnd.openxmlformats-officedocument.extended-propertie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ppt/notesSlides/notesSlide1.xml" ContentType="application/vnd.openxmlformats-officedocument.presentationml.notesSlide+xml"/>
  <Override PartName="/ppt/tableStyles.xml" ContentType="application/vnd.openxmlformats-officedocument.presentationml.tableStyle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5.xml" ContentType="application/vnd.openxmlformats-officedocument.presentationml.notes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notesSlides/notesSlide6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>
  <p:sldMasterIdLst>
    <p:sldMasterId id="2147483648" r:id="rId1"/>
  </p:sldMasterIdLst>
  <p:notesMasterIdLst>
    <p:notesMasterId r:id="rId1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 type="screen4x3"/>
  <p:notesSz cx="6858000" cy="9144000"/>
  <p:defaultTextStyle>
    <a:defPPr>
      <a:defRPr lang="en-US"/>
    </a:defPPr>
    <a:lvl1pPr marL="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pos="2160" orient="horz"/>
        <p:guide pos="2880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 /><Relationship Id="rId17" Type="http://schemas.openxmlformats.org/officeDocument/2006/relationships/tableStyles" Target="tableStyles.xml" /><Relationship Id="rId1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939034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1388772043" name="Date Placeholder 2"/>
          <p:cNvSpPr>
            <a:spLocks noGrp="1"/>
          </p:cNvSpPr>
          <p:nvPr>
            <p:ph type="dt" sz="half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57262092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147096883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49031975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40503224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1" ftr="1" hdr="1" sldNum="1"/>
  <p:notesStyle>
    <a:lvl1pPr marL="0" algn="l">
      <a:defRPr lang="zh-CN" sz="1200"/>
    </a:lvl1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5948033" name="Slide Image Placeholder 1"/>
          <p:cNvSpPr>
            <a:spLocks noChangeAspect="1" noGrp="1" noRot="1"/>
          </p:cNvSpPr>
          <p:nvPr>
            <p:ph type="sldImg" idx="2"/>
          </p:nvPr>
        </p:nvSpPr>
        <p:spPr bwMode="auto"/>
      </p:sp>
      <p:sp>
        <p:nvSpPr>
          <p:cNvPr id="1971845968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亲爱的老师、同学们，大家好！我是穆昱含，今天站在这里竞选班长。我的宣言是：以责任担使命，用真心服务集体。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3621814" name="Slide Image Placeholder 1"/>
          <p:cNvSpPr>
            <a:spLocks noChangeAspect="1" noGrp="1" noRot="1"/>
          </p:cNvSpPr>
          <p:nvPr>
            <p:ph type="sldImg" idx="2"/>
          </p:nvPr>
        </p:nvSpPr>
        <p:spPr bwMode="auto"/>
      </p:sp>
      <p:sp>
        <p:nvSpPr>
          <p:cNvPr id="1383598308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未来四年，我会尽责服务大家，认真倾听、尽我所能帮助同学；也会平衡好学业与班级工作，用心陪伴大家，一起打造温暖团结的班集体。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8643777" name="Slide Image Placeholder 1"/>
          <p:cNvSpPr>
            <a:spLocks noChangeAspect="1" noGrp="1" noRot="1"/>
          </p:cNvSpPr>
          <p:nvPr>
            <p:ph type="sldImg" idx="2"/>
          </p:nvPr>
        </p:nvSpPr>
        <p:spPr bwMode="auto"/>
      </p:sp>
      <p:sp>
        <p:nvSpPr>
          <p:cNvPr id="850124424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谢谢大家的聆听！以责任担使命，用真心服务集体，恳请大家投我一票，我会努力做好班长，为大家服务，谢谢！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2012531" name="Slide Image Placeholder 1"/>
          <p:cNvSpPr>
            <a:spLocks noChangeAspect="1" noGrp="1" noRot="1"/>
          </p:cNvSpPr>
          <p:nvPr>
            <p:ph type="sldImg" idx="2"/>
          </p:nvPr>
        </p:nvSpPr>
        <p:spPr bwMode="auto"/>
      </p:sp>
      <p:sp>
        <p:nvSpPr>
          <p:cNvPr id="1852332251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接下来我从三个方面介绍自己：自我介绍、竞选优势、岗位认知与展望。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6374891" name="Slide Image Placeholder 1"/>
          <p:cNvSpPr>
            <a:spLocks noChangeAspect="1" noGrp="1" noRot="1"/>
          </p:cNvSpPr>
          <p:nvPr>
            <p:ph type="sldImg" idx="2"/>
          </p:nvPr>
        </p:nvSpPr>
        <p:spPr bwMode="auto"/>
      </p:sp>
      <p:sp>
        <p:nvSpPr>
          <p:cNvPr id="179409892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首先，请允许我先做个自我介绍。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7188980" name="Slide Image Placeholder 1"/>
          <p:cNvSpPr>
            <a:spLocks noChangeAspect="1" noGrp="1" noRot="1"/>
          </p:cNvSpPr>
          <p:nvPr>
            <p:ph type="sldImg" idx="2"/>
          </p:nvPr>
        </p:nvSpPr>
        <p:spPr bwMode="auto"/>
      </p:sp>
      <p:sp>
        <p:nvSpPr>
          <p:cNvPr id="1664997983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我叫穆昱含，今年十八岁，是一名活泼开朗的大一新生，希望能得到老师和同学们的认可。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494662" name="Slide Image Placeholder 1"/>
          <p:cNvSpPr>
            <a:spLocks noChangeAspect="1" noGrp="1" noRot="1"/>
          </p:cNvSpPr>
          <p:nvPr>
            <p:ph type="sldImg" idx="2"/>
          </p:nvPr>
        </p:nvSpPr>
        <p:spPr bwMode="auto"/>
      </p:sp>
      <p:sp>
        <p:nvSpPr>
          <p:cNvPr id="1039190420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我热爱舞蹈，练习了很多年，愿意为班级的文艺活动贡献力量；我也喜欢阅读，用书籍充实自己，闲暇时会通过观影放松身心。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4999805" name="Slide Image Placeholder 1"/>
          <p:cNvSpPr>
            <a:spLocks noChangeAspect="1" noGrp="1" noRot="1"/>
          </p:cNvSpPr>
          <p:nvPr>
            <p:ph type="sldImg" idx="2"/>
          </p:nvPr>
        </p:nvSpPr>
        <p:spPr bwMode="auto"/>
      </p:sp>
      <p:sp>
        <p:nvSpPr>
          <p:cNvPr id="1809011469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接下来说说我的竞选优势。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1362253" name="Slide Image Placeholder 1"/>
          <p:cNvSpPr>
            <a:spLocks noChangeAspect="1" noGrp="1" noRot="1"/>
          </p:cNvSpPr>
          <p:nvPr>
            <p:ph type="sldImg" idx="2"/>
          </p:nvPr>
        </p:nvSpPr>
        <p:spPr bwMode="auto"/>
      </p:sp>
      <p:sp>
        <p:nvSpPr>
          <p:cNvPr id="444032324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高中三年，我担任过班长、物理课代表和学生会纪检部部长，熟悉学生工作流程，也锻炼了组织、统筹与协调能力。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4462422" name="Slide Image Placeholder 1"/>
          <p:cNvSpPr>
            <a:spLocks noChangeAspect="1" noGrp="1" noRot="1"/>
          </p:cNvSpPr>
          <p:nvPr>
            <p:ph type="sldImg" idx="2"/>
          </p:nvPr>
        </p:nvSpPr>
        <p:spPr bwMode="auto"/>
      </p:sp>
      <p:sp>
        <p:nvSpPr>
          <p:cNvPr id="1307399324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最后，谈谈我对班长这个岗位的认识与展望。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5383436" name="Slide Image Placeholder 1"/>
          <p:cNvSpPr>
            <a:spLocks noChangeAspect="1" noGrp="1" noRot="1"/>
          </p:cNvSpPr>
          <p:nvPr>
            <p:ph type="sldImg" idx="2"/>
          </p:nvPr>
        </p:nvSpPr>
        <p:spPr bwMode="auto"/>
      </p:sp>
      <p:sp>
        <p:nvSpPr>
          <p:cNvPr id="1659971409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我认为班长要做好三件事：做沟通的桥梁、协助老师推进工作、主动服务每一位同学。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lass-monitor — 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647095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CAD085-E8A6-8845-BD4E-CB4CCA059FC4}" type="datetimeFigureOut">
              <a:rPr lang="en-US"/>
              <a:t>1/27/13</a:t>
            </a:fld>
            <a:endParaRPr lang="en-US"/>
          </a:p>
        </p:txBody>
      </p:sp>
      <p:sp>
        <p:nvSpPr>
          <p:cNvPr id="126023563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543686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FF6DA9-008F-8B48-92A6-B652298478B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class-monitor — Master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91141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CAD085-E8A6-8845-BD4E-CB4CCA059FC4}" type="datetimeFigureOut">
              <a:rPr lang="en-US"/>
              <a:t>1/27/13</a:t>
            </a:fld>
            <a:endParaRPr lang="en-US"/>
          </a:p>
        </p:txBody>
      </p:sp>
      <p:sp>
        <p:nvSpPr>
          <p:cNvPr id="70994139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46705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1FF6DA9-008F-8B48-92A6-B652298478BF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>
        <a:spcBef>
          <a:spcPts val="0"/>
        </a:spcBef>
        <a:buNone/>
        <a:defRPr sz="31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>
        <a:spcBef>
          <a:spcPts val="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>
        <a:spcBef>
          <a:spcPts val="0"/>
        </a:spcBef>
        <a:buFont typeface="Arial"/>
        <a:buChar char="–"/>
        <a:defRPr sz="17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>
        <a:spcBef>
          <a:spcPts val="0"/>
        </a:spcBef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>
        <a:spcBef>
          <a:spcPts val="0"/>
        </a:spcBef>
        <a:buFont typeface="Arial"/>
        <a:buChar char="–"/>
        <a:defRPr sz="145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>
        <a:spcBef>
          <a:spcPts val="0"/>
        </a:spcBef>
        <a:buFont typeface="Arial"/>
        <a:buChar char="»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>
        <a:spcBef>
          <a:spcPts val="0"/>
        </a:spcBef>
        <a:buFont typeface="Arial"/>
        <a:buChar char="•"/>
        <a:defRPr sz="125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>
        <a:spcBef>
          <a:spcPts val="0"/>
        </a:spcBef>
        <a:buFont typeface="Arial"/>
        <a:buChar char="•"/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>
        <a:spcBef>
          <a:spcPts val="0"/>
        </a:spcBef>
        <a:buFont typeface="Arial"/>
        <a:buChar char="•"/>
        <a:defRPr sz="1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>
        <a:spcBef>
          <a:spcPts val="0"/>
        </a:spcBef>
        <a:buFont typeface="Arial"/>
        <a:buChar char="•"/>
        <a:defRPr sz="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>
        <a:defRPr sz="17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>
        <a:defRPr sz="16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>
        <a:defRPr sz="145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>
        <a:defRPr sz="125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>
        <a:defRPr sz="10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>
        <a:defRPr sz="9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gradFill>
          <a:gsLst>
            <a:gs pos="0">
              <a:srgbClr val="FEF6E4"/>
            </a:gs>
            <a:gs pos="100000">
              <a:srgbClr val="F6E4C0"/>
            </a:gs>
          </a:gsLst>
          <a:lin ang="5400000" scaled="1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95200" name="Ellipse 2"/>
          <p:cNvSpPr/>
          <p:nvPr/>
        </p:nvSpPr>
        <p:spPr bwMode="auto">
          <a:xfrm>
            <a:off x="9144000" y="95250"/>
            <a:ext cx="2286000" cy="2286000"/>
          </a:xfrm>
          <a:prstGeom prst="ellipse">
            <a:avLst/>
          </a:prstGeom>
          <a:solidFill>
            <a:srgbClr val="F9D87A">
              <a:alpha val="35000"/>
            </a:srgbClr>
          </a:solidFill>
          <a:ln>
            <a:noFill/>
          </a:ln>
        </p:spPr>
      </p:sp>
      <p:sp>
        <p:nvSpPr>
          <p:cNvPr id="1274428704" name="Ellipse 3"/>
          <p:cNvSpPr/>
          <p:nvPr/>
        </p:nvSpPr>
        <p:spPr bwMode="auto">
          <a:xfrm>
            <a:off x="9410700" y="361950"/>
            <a:ext cx="1752599" cy="1752599"/>
          </a:xfrm>
          <a:prstGeom prst="ellipse">
            <a:avLst/>
          </a:prstGeom>
          <a:solidFill>
            <a:srgbClr val="FBE5A0">
              <a:alpha val="60000"/>
            </a:srgbClr>
          </a:solidFill>
          <a:ln>
            <a:noFill/>
          </a:ln>
        </p:spPr>
      </p:sp>
      <p:sp>
        <p:nvSpPr>
          <p:cNvPr id="1340122305" name="Ellipse 4"/>
          <p:cNvSpPr/>
          <p:nvPr/>
        </p:nvSpPr>
        <p:spPr bwMode="auto">
          <a:xfrm>
            <a:off x="9658350" y="609600"/>
            <a:ext cx="1257300" cy="1257300"/>
          </a:xfrm>
          <a:prstGeom prst="ellipse">
            <a:avLst/>
          </a:prstGeom>
          <a:solidFill>
            <a:srgbClr val="FDEABB">
              <a:alpha val="80000"/>
            </a:srgbClr>
          </a:solidFill>
          <a:ln>
            <a:noFill/>
          </a:ln>
        </p:spPr>
      </p:sp>
      <p:sp>
        <p:nvSpPr>
          <p:cNvPr id="35334373" name="Freeform 5"/>
          <p:cNvSpPr/>
          <p:nvPr/>
        </p:nvSpPr>
        <p:spPr bwMode="auto">
          <a:xfrm>
            <a:off x="0" y="3695700"/>
            <a:ext cx="12192000" cy="3162300"/>
          </a:xfrm>
          <a:custGeom>
            <a:avLst/>
            <a:gdLst/>
            <a:ahLst/>
            <a:cxnLst/>
            <a:rect l="l" t="t" r="r" b="b"/>
            <a:pathLst>
              <a:path w="12192000" h="3162300" fill="norm" stroke="1" extrusionOk="0">
                <a:moveTo>
                  <a:pt x="0" y="781050"/>
                </a:moveTo>
                <a:lnTo>
                  <a:pt x="1333500" y="0"/>
                </a:lnTo>
                <a:lnTo>
                  <a:pt x="2667000" y="781050"/>
                </a:lnTo>
                <a:lnTo>
                  <a:pt x="4095750" y="95250"/>
                </a:lnTo>
                <a:lnTo>
                  <a:pt x="5334000" y="781050"/>
                </a:lnTo>
                <a:lnTo>
                  <a:pt x="6858000" y="57150"/>
                </a:lnTo>
                <a:lnTo>
                  <a:pt x="8382000" y="781050"/>
                </a:lnTo>
                <a:lnTo>
                  <a:pt x="9715500" y="152400"/>
                </a:lnTo>
                <a:lnTo>
                  <a:pt x="11049000" y="781050"/>
                </a:lnTo>
                <a:lnTo>
                  <a:pt x="12192000" y="247650"/>
                </a:lnTo>
                <a:lnTo>
                  <a:pt x="12192000" y="3162300"/>
                </a:lnTo>
                <a:lnTo>
                  <a:pt x="0" y="3162300"/>
                </a:lnTo>
                <a:close/>
              </a:path>
            </a:pathLst>
          </a:custGeom>
          <a:solidFill>
            <a:srgbClr val="F3DCA8">
              <a:alpha val="50000"/>
            </a:srgbClr>
          </a:solidFill>
          <a:ln>
            <a:noFill/>
          </a:ln>
        </p:spPr>
      </p:sp>
      <p:sp>
        <p:nvSpPr>
          <p:cNvPr id="1598452579" name="Freeform 6"/>
          <p:cNvSpPr/>
          <p:nvPr/>
        </p:nvSpPr>
        <p:spPr bwMode="auto">
          <a:xfrm>
            <a:off x="0" y="4267200"/>
            <a:ext cx="12192000" cy="2590800"/>
          </a:xfrm>
          <a:custGeom>
            <a:avLst/>
            <a:gdLst/>
            <a:ahLst/>
            <a:cxnLst/>
            <a:rect l="l" t="t" r="r" b="b"/>
            <a:pathLst>
              <a:path w="12192000" h="2590800" fill="norm" stroke="1" extrusionOk="0">
                <a:moveTo>
                  <a:pt x="0" y="781050"/>
                </a:moveTo>
                <a:lnTo>
                  <a:pt x="1905000" y="0"/>
                </a:lnTo>
                <a:lnTo>
                  <a:pt x="3619500" y="781050"/>
                </a:lnTo>
                <a:lnTo>
                  <a:pt x="5334000" y="76200"/>
                </a:lnTo>
                <a:lnTo>
                  <a:pt x="7239000" y="781050"/>
                </a:lnTo>
                <a:lnTo>
                  <a:pt x="9144000" y="133350"/>
                </a:lnTo>
                <a:lnTo>
                  <a:pt x="11049000" y="781050"/>
                </a:lnTo>
                <a:lnTo>
                  <a:pt x="12192000" y="285750"/>
                </a:lnTo>
                <a:lnTo>
                  <a:pt x="12192000" y="2590800"/>
                </a:lnTo>
                <a:lnTo>
                  <a:pt x="0" y="2590800"/>
                </a:lnTo>
                <a:close/>
              </a:path>
            </a:pathLst>
          </a:custGeom>
          <a:solidFill>
            <a:srgbClr val="F7E8C6">
              <a:alpha val="80000"/>
            </a:srgbClr>
          </a:solidFill>
          <a:ln>
            <a:noFill/>
          </a:ln>
        </p:spPr>
      </p:sp>
      <p:sp>
        <p:nvSpPr>
          <p:cNvPr id="243286303" name="Freeform 7"/>
          <p:cNvSpPr/>
          <p:nvPr/>
        </p:nvSpPr>
        <p:spPr bwMode="auto">
          <a:xfrm>
            <a:off x="0" y="5010149"/>
            <a:ext cx="12192000" cy="1847850"/>
          </a:xfrm>
          <a:custGeom>
            <a:avLst/>
            <a:gdLst/>
            <a:ahLst/>
            <a:cxnLst/>
            <a:rect l="l" t="t" r="r" b="b"/>
            <a:pathLst>
              <a:path w="12192000" h="1847850" fill="norm" stroke="1" extrusionOk="0">
                <a:moveTo>
                  <a:pt x="0" y="704850"/>
                </a:moveTo>
                <a:cubicBezTo>
                  <a:pt x="1714500" y="38100"/>
                  <a:pt x="3619500" y="1181100"/>
                  <a:pt x="6096000" y="552450"/>
                </a:cubicBezTo>
                <a:cubicBezTo>
                  <a:pt x="8382000" y="0"/>
                  <a:pt x="10477500" y="1162050"/>
                  <a:pt x="12192000" y="285750"/>
                </a:cubicBezTo>
                <a:lnTo>
                  <a:pt x="12192000" y="1847850"/>
                </a:lnTo>
                <a:lnTo>
                  <a:pt x="0" y="18478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20822447" name="Freeform 8"/>
          <p:cNvSpPr/>
          <p:nvPr/>
        </p:nvSpPr>
        <p:spPr bwMode="auto">
          <a:xfrm>
            <a:off x="0" y="5695950"/>
            <a:ext cx="12192000" cy="1162050"/>
          </a:xfrm>
          <a:custGeom>
            <a:avLst/>
            <a:gdLst/>
            <a:ahLst/>
            <a:cxnLst/>
            <a:rect l="l" t="t" r="r" b="b"/>
            <a:pathLst>
              <a:path w="12192000" h="1162050" fill="norm" stroke="1" extrusionOk="0">
                <a:moveTo>
                  <a:pt x="0" y="666750"/>
                </a:moveTo>
                <a:cubicBezTo>
                  <a:pt x="2095500" y="0"/>
                  <a:pt x="4476750" y="971550"/>
                  <a:pt x="6858000" y="476250"/>
                </a:cubicBezTo>
                <a:cubicBezTo>
                  <a:pt x="9144000" y="19050"/>
                  <a:pt x="11049000" y="1028700"/>
                  <a:pt x="12192000" y="247650"/>
                </a:cubicBezTo>
                <a:lnTo>
                  <a:pt x="12192000" y="1162050"/>
                </a:lnTo>
                <a:lnTo>
                  <a:pt x="0" y="1162050"/>
                </a:lnTo>
                <a:close/>
              </a:path>
            </a:pathLst>
          </a:custGeom>
          <a:solidFill>
            <a:srgbClr val="E8232E"/>
          </a:solidFill>
          <a:ln>
            <a:noFill/>
          </a:ln>
        </p:spPr>
      </p:sp>
      <p:grpSp>
        <p:nvGrpSpPr>
          <p:cNvPr id="138913876" name="Group 10"/>
          <p:cNvGrpSpPr/>
          <p:nvPr/>
        </p:nvGrpSpPr>
        <p:grpSpPr bwMode="auto">
          <a:xfrm>
            <a:off x="3388614" y="2463165"/>
            <a:ext cx="5414772" cy="1219200"/>
            <a:chOff x="3388614" y="2463165"/>
            <a:chExt cx="5414772" cy="1219200"/>
          </a:xfrm>
        </p:grpSpPr>
        <p:sp>
          <p:nvSpPr>
            <p:cNvPr id="9" name="TextBox 9"/>
            <p:cNvSpPr txBox="1"/>
            <p:nvPr/>
          </p:nvSpPr>
          <p:spPr bwMode="auto">
            <a:xfrm>
              <a:off x="3388614" y="2463165"/>
              <a:ext cx="5414772" cy="1219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6300" b="1">
                  <a:solidFill>
                    <a:srgbClr val="B02020"/>
                  </a:solidFill>
                  <a:latin typeface="+mj-lt"/>
                  <a:ea typeface="+mj-ea"/>
                  <a:cs typeface="+mj-cs"/>
                </a:rPr>
                <a:t>班长竞选演讲</a:t>
              </a:r>
              <a:endParaRPr/>
            </a:p>
          </p:txBody>
        </p:sp>
      </p:grpSp>
      <p:grpSp>
        <p:nvGrpSpPr>
          <p:cNvPr id="1747801506" name="Group 12"/>
          <p:cNvGrpSpPr/>
          <p:nvPr/>
        </p:nvGrpSpPr>
        <p:grpSpPr bwMode="auto">
          <a:xfrm>
            <a:off x="3977450" y="3822382"/>
            <a:ext cx="4237101" cy="322707"/>
            <a:chOff x="3977450" y="3822382"/>
            <a:chExt cx="4237101" cy="322707"/>
          </a:xfrm>
        </p:grpSpPr>
        <p:sp>
          <p:nvSpPr>
            <p:cNvPr id="11" name="TextBox 11"/>
            <p:cNvSpPr txBox="1"/>
            <p:nvPr/>
          </p:nvSpPr>
          <p:spPr bwMode="auto">
            <a:xfrm>
              <a:off x="3977450" y="3822382"/>
              <a:ext cx="4237101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650">
                  <a:solidFill>
                    <a:srgbClr val="B02020"/>
                  </a:solidFill>
                  <a:latin typeface="+mn-lt"/>
                  <a:ea typeface="+mn-ea"/>
                  <a:cs typeface="+mn-cs"/>
                </a:rPr>
                <a:t>竞选宣言：以责任担使命，用真心服务集体</a:t>
              </a:r>
              <a:endParaRPr/>
            </a:p>
          </p:txBody>
        </p:sp>
      </p:grpSp>
      <p:grpSp>
        <p:nvGrpSpPr>
          <p:cNvPr id="710908930" name="Group 15"/>
          <p:cNvGrpSpPr/>
          <p:nvPr/>
        </p:nvGrpSpPr>
        <p:grpSpPr bwMode="auto">
          <a:xfrm>
            <a:off x="4667250" y="4362450"/>
            <a:ext cx="2857500" cy="477965"/>
            <a:chOff x="4667250" y="4362450"/>
            <a:chExt cx="2857500" cy="477965"/>
          </a:xfrm>
        </p:grpSpPr>
        <p:sp>
          <p:nvSpPr>
            <p:cNvPr id="13" name="Rectangle 13"/>
            <p:cNvSpPr/>
            <p:nvPr/>
          </p:nvSpPr>
          <p:spPr bwMode="auto">
            <a:xfrm>
              <a:off x="4667250" y="4362450"/>
              <a:ext cx="2857500" cy="476250"/>
            </a:xfrm>
            <a:prstGeom prst="roundRect">
              <a:avLst>
                <a:gd name="adj" fmla="val 50000"/>
              </a:avLst>
            </a:prstGeom>
            <a:solidFill>
              <a:srgbClr val="F28C42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 bwMode="auto">
            <a:xfrm>
              <a:off x="5310188" y="4517708"/>
              <a:ext cx="157162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6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汇报人：穆昱含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fast" p14:dur="400" advClick="1">
        <p:fade thruBlk="0"/>
      </p:transition>
    </mc:Choice>
    <mc:Fallback>
      <p:transition spd="fast" advClick="1">
        <p:fade thruBlk="0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2205974" name="TextBox 2"/>
          <p:cNvSpPr txBox="1"/>
          <p:nvPr/>
        </p:nvSpPr>
        <p:spPr bwMode="auto">
          <a:xfrm>
            <a:off x="4735830" y="1069658"/>
            <a:ext cx="2720340" cy="61607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>
              <a:defRPr/>
            </a:pPr>
            <a:r>
              <a:rPr lang="zh-CN" sz="3150" b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未来服务规划</a:t>
            </a:r>
            <a:endParaRPr/>
          </a:p>
        </p:txBody>
      </p:sp>
      <p:grpSp>
        <p:nvGrpSpPr>
          <p:cNvPr id="234362858" name="Group 18"/>
          <p:cNvGrpSpPr/>
          <p:nvPr/>
        </p:nvGrpSpPr>
        <p:grpSpPr bwMode="auto">
          <a:xfrm>
            <a:off x="857250" y="1866900"/>
            <a:ext cx="5143500" cy="4000500"/>
            <a:chOff x="857250" y="1866900"/>
            <a:chExt cx="5143500" cy="4000500"/>
          </a:xfrm>
        </p:grpSpPr>
        <p:sp>
          <p:nvSpPr>
            <p:cNvPr id="3" name="Rectangle 3"/>
            <p:cNvSpPr/>
            <p:nvPr/>
          </p:nvSpPr>
          <p:spPr bwMode="auto">
            <a:xfrm>
              <a:off x="857250" y="1866900"/>
              <a:ext cx="5143500" cy="4000500"/>
            </a:xfrm>
            <a:prstGeom prst="roundRect">
              <a:avLst>
                <a:gd name="adj" fmla="val 3810"/>
              </a:avLst>
            </a:prstGeom>
            <a:solidFill>
              <a:srgbClr val="FFFFFF"/>
            </a:solidFill>
            <a:ln w="14288">
              <a:solidFill>
                <a:srgbClr val="EAD1A5"/>
              </a:solidFill>
            </a:ln>
          </p:spPr>
        </p:sp>
        <p:grpSp>
          <p:nvGrpSpPr>
            <p:cNvPr id="8" name="Group 8"/>
            <p:cNvGrpSpPr/>
            <p:nvPr/>
          </p:nvGrpSpPr>
          <p:grpSpPr bwMode="auto">
            <a:xfrm>
              <a:off x="1190625" y="2209800"/>
              <a:ext cx="285750" cy="285750"/>
              <a:chOff x="1190625" y="2209800"/>
              <a:chExt cx="285750" cy="285750"/>
            </a:xfrm>
          </p:grpSpPr>
          <p:sp>
            <p:nvSpPr>
              <p:cNvPr id="4" name="Freeform 4"/>
              <p:cNvSpPr/>
              <p:nvPr/>
            </p:nvSpPr>
            <p:spPr bwMode="auto">
              <a:xfrm>
                <a:off x="1190625" y="2209800"/>
                <a:ext cx="285750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285750" fill="norm" stroke="1" extrusionOk="0">
                    <a:moveTo>
                      <a:pt x="0" y="0"/>
                    </a:moveTo>
                    <a:lnTo>
                      <a:pt x="285750" y="0"/>
                    </a:lnTo>
                    <a:lnTo>
                      <a:pt x="285750" y="285750"/>
                    </a:lnTo>
                    <a:lnTo>
                      <a:pt x="0" y="285750"/>
                    </a:lnTo>
                    <a:close/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  <p:sp>
            <p:nvSpPr>
              <p:cNvPr id="5" name="Freeform 5"/>
              <p:cNvSpPr/>
              <p:nvPr/>
            </p:nvSpPr>
            <p:spPr bwMode="auto">
              <a:xfrm>
                <a:off x="1250156" y="2269331"/>
                <a:ext cx="166687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166688" h="190500" fill="norm" stroke="1" extrusionOk="0">
                    <a:moveTo>
                      <a:pt x="47625" y="0"/>
                    </a:moveTo>
                    <a:lnTo>
                      <a:pt x="23812" y="0"/>
                    </a:lnTo>
                    <a:cubicBezTo>
                      <a:pt x="10661" y="0"/>
                      <a:pt x="0" y="10661"/>
                      <a:pt x="0" y="23812"/>
                    </a:cubicBezTo>
                    <a:lnTo>
                      <a:pt x="0" y="166688"/>
                    </a:lnTo>
                    <a:cubicBezTo>
                      <a:pt x="0" y="179839"/>
                      <a:pt x="10661" y="190500"/>
                      <a:pt x="23812" y="190500"/>
                    </a:cubicBezTo>
                    <a:lnTo>
                      <a:pt x="142875" y="190500"/>
                    </a:lnTo>
                    <a:cubicBezTo>
                      <a:pt x="156026" y="190500"/>
                      <a:pt x="166688" y="179839"/>
                      <a:pt x="166688" y="166688"/>
                    </a:cubicBezTo>
                    <a:lnTo>
                      <a:pt x="166688" y="23812"/>
                    </a:lnTo>
                    <a:cubicBezTo>
                      <a:pt x="166688" y="10661"/>
                      <a:pt x="156026" y="0"/>
                      <a:pt x="142875" y="0"/>
                    </a:cubicBezTo>
                    <a:lnTo>
                      <a:pt x="119062" y="0"/>
                    </a:lnTo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  <p:sp>
            <p:nvSpPr>
              <p:cNvPr id="6" name="Freeform 6"/>
              <p:cNvSpPr/>
              <p:nvPr/>
            </p:nvSpPr>
            <p:spPr bwMode="auto">
              <a:xfrm>
                <a:off x="1297781" y="2245519"/>
                <a:ext cx="71438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71438" h="47625" fill="norm" stroke="1" extrusionOk="0">
                    <a:moveTo>
                      <a:pt x="0" y="0"/>
                    </a:moveTo>
                    <a:moveTo>
                      <a:pt x="0" y="23812"/>
                    </a:moveTo>
                    <a:cubicBezTo>
                      <a:pt x="0" y="10661"/>
                      <a:pt x="10661" y="0"/>
                      <a:pt x="23812" y="0"/>
                    </a:cubicBezTo>
                    <a:lnTo>
                      <a:pt x="47625" y="0"/>
                    </a:lnTo>
                    <a:cubicBezTo>
                      <a:pt x="60776" y="0"/>
                      <a:pt x="71438" y="10661"/>
                      <a:pt x="71438" y="23812"/>
                    </a:cubicBezTo>
                    <a:lnTo>
                      <a:pt x="71438" y="23812"/>
                    </a:lnTo>
                    <a:cubicBezTo>
                      <a:pt x="71438" y="36964"/>
                      <a:pt x="60776" y="47625"/>
                      <a:pt x="47625" y="47625"/>
                    </a:cubicBezTo>
                    <a:lnTo>
                      <a:pt x="23812" y="47625"/>
                    </a:lnTo>
                    <a:cubicBezTo>
                      <a:pt x="10661" y="47625"/>
                      <a:pt x="0" y="36964"/>
                      <a:pt x="0" y="23812"/>
                    </a:cubicBezTo>
                    <a:close/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 bwMode="auto">
              <a:xfrm>
                <a:off x="1297781" y="2352675"/>
                <a:ext cx="71438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71438" h="47625" fill="norm" stroke="1" extrusionOk="0">
                    <a:moveTo>
                      <a:pt x="0" y="23812"/>
                    </a:moveTo>
                    <a:lnTo>
                      <a:pt x="23812" y="47625"/>
                    </a:lnTo>
                    <a:lnTo>
                      <a:pt x="71438" y="0"/>
                    </a:lnTo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</p:grpSp>
        <p:sp>
          <p:nvSpPr>
            <p:cNvPr id="9" name="TextBox 9"/>
            <p:cNvSpPr txBox="1"/>
            <p:nvPr/>
          </p:nvSpPr>
          <p:spPr bwMode="auto">
            <a:xfrm>
              <a:off x="1750695" y="2243138"/>
              <a:ext cx="1234440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defRPr/>
              </a:pPr>
              <a:r>
                <a:rPr lang="zh-CN" sz="2250" b="1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尽责服务</a:t>
              </a:r>
              <a:endParaRPr/>
            </a:p>
          </p:txBody>
        </p:sp>
        <p:sp>
          <p:nvSpPr>
            <p:cNvPr id="10" name="TextBox 10"/>
            <p:cNvSpPr txBox="1"/>
            <p:nvPr/>
          </p:nvSpPr>
          <p:spPr bwMode="auto">
            <a:xfrm>
              <a:off x="1230630" y="2981325"/>
              <a:ext cx="179260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61925" indent="-161925" algn="l">
                <a:buClr>
                  <a:srgbClr val="555555"/>
                </a:buClr>
                <a:buSzTx/>
                <a:buFontTx/>
                <a:buChar char="•"/>
                <a:defRPr/>
              </a:pP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保持师生沟通桥梁</a:t>
              </a:r>
              <a:endParaRPr/>
            </a:p>
          </p:txBody>
        </p:sp>
        <p:sp>
          <p:nvSpPr>
            <p:cNvPr id="11" name="TextBox 11"/>
            <p:cNvSpPr txBox="1"/>
            <p:nvPr/>
          </p:nvSpPr>
          <p:spPr bwMode="auto">
            <a:xfrm>
              <a:off x="1230630" y="3400425"/>
              <a:ext cx="179260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61925" indent="-161925" algn="l">
                <a:buClr>
                  <a:srgbClr val="555555"/>
                </a:buClr>
                <a:buSzTx/>
                <a:buFontTx/>
                <a:buChar char="•"/>
                <a:defRPr/>
              </a:pP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协助老师推进工作</a:t>
              </a:r>
              <a:endParaRPr/>
            </a:p>
          </p:txBody>
        </p:sp>
        <p:sp>
          <p:nvSpPr>
            <p:cNvPr id="12" name="TextBox 12"/>
            <p:cNvSpPr txBox="1"/>
            <p:nvPr/>
          </p:nvSpPr>
          <p:spPr bwMode="auto">
            <a:xfrm>
              <a:off x="1230630" y="3819525"/>
              <a:ext cx="179260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61925" indent="-161925" algn="l">
                <a:buClr>
                  <a:srgbClr val="555555"/>
                </a:buClr>
                <a:buSzTx/>
                <a:buFontTx/>
                <a:buChar char="•"/>
                <a:defRPr/>
              </a:pP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倾听收集同学诉求</a:t>
              </a:r>
              <a:endParaRPr/>
            </a:p>
          </p:txBody>
        </p:sp>
        <p:sp>
          <p:nvSpPr>
            <p:cNvPr id="13" name="TextBox 13"/>
            <p:cNvSpPr txBox="1"/>
            <p:nvPr/>
          </p:nvSpPr>
          <p:spPr bwMode="auto">
            <a:xfrm>
              <a:off x="1230630" y="4238625"/>
              <a:ext cx="320611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61925" indent="-161925" algn="l">
                <a:buClr>
                  <a:srgbClr val="555555"/>
                </a:buClr>
                <a:buSzTx/>
                <a:buFontTx/>
                <a:buChar char="•"/>
                <a:defRPr/>
              </a:pP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主动帮大家解决各类学习生活问题</a:t>
              </a:r>
              <a:endParaRPr/>
            </a:p>
          </p:txBody>
        </p:sp>
        <p:sp>
          <p:nvSpPr>
            <p:cNvPr id="14" name="Rectangle 14"/>
            <p:cNvSpPr/>
            <p:nvPr/>
          </p:nvSpPr>
          <p:spPr bwMode="auto">
            <a:xfrm>
              <a:off x="1238250" y="4762500"/>
              <a:ext cx="1238250" cy="3619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 bwMode="auto">
            <a:xfrm>
              <a:off x="1487043" y="4854892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3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做好统筹</a:t>
              </a:r>
              <a:endParaRPr/>
            </a:p>
          </p:txBody>
        </p:sp>
        <p:sp>
          <p:nvSpPr>
            <p:cNvPr id="16" name="Rectangle 16"/>
            <p:cNvSpPr/>
            <p:nvPr/>
          </p:nvSpPr>
          <p:spPr bwMode="auto">
            <a:xfrm>
              <a:off x="2571750" y="4762500"/>
              <a:ext cx="1238250" cy="3619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 bwMode="auto">
            <a:xfrm>
              <a:off x="2820543" y="4854892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3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贴近同学</a:t>
              </a:r>
              <a:endParaRPr/>
            </a:p>
          </p:txBody>
        </p:sp>
      </p:grpSp>
      <p:grpSp>
        <p:nvGrpSpPr>
          <p:cNvPr id="89828983" name="Group 32"/>
          <p:cNvGrpSpPr/>
          <p:nvPr/>
        </p:nvGrpSpPr>
        <p:grpSpPr bwMode="auto">
          <a:xfrm>
            <a:off x="6191250" y="1866900"/>
            <a:ext cx="5143500" cy="4000500"/>
            <a:chOff x="6191250" y="1866900"/>
            <a:chExt cx="5143500" cy="4000500"/>
          </a:xfrm>
        </p:grpSpPr>
        <p:sp>
          <p:nvSpPr>
            <p:cNvPr id="19" name="Rectangle 19"/>
            <p:cNvSpPr/>
            <p:nvPr/>
          </p:nvSpPr>
          <p:spPr bwMode="auto">
            <a:xfrm>
              <a:off x="6191250" y="1866900"/>
              <a:ext cx="5143500" cy="4000500"/>
            </a:xfrm>
            <a:prstGeom prst="roundRect">
              <a:avLst>
                <a:gd name="adj" fmla="val 3810"/>
              </a:avLst>
            </a:prstGeom>
            <a:solidFill>
              <a:srgbClr val="FFFFFF"/>
            </a:solidFill>
            <a:ln w="14288">
              <a:solidFill>
                <a:srgbClr val="EAD1A5"/>
              </a:solidFill>
            </a:ln>
          </p:spPr>
        </p:sp>
        <p:grpSp>
          <p:nvGrpSpPr>
            <p:cNvPr id="22" name="Group 22"/>
            <p:cNvGrpSpPr/>
            <p:nvPr/>
          </p:nvGrpSpPr>
          <p:grpSpPr bwMode="auto">
            <a:xfrm>
              <a:off x="6524625" y="2209800"/>
              <a:ext cx="285750" cy="285750"/>
              <a:chOff x="6524625" y="2209800"/>
              <a:chExt cx="285750" cy="285750"/>
            </a:xfrm>
          </p:grpSpPr>
          <p:sp>
            <p:nvSpPr>
              <p:cNvPr id="20" name="Freeform 20"/>
              <p:cNvSpPr/>
              <p:nvPr/>
            </p:nvSpPr>
            <p:spPr bwMode="auto">
              <a:xfrm>
                <a:off x="6524625" y="2209800"/>
                <a:ext cx="285750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285750" fill="norm" stroke="1" extrusionOk="0">
                    <a:moveTo>
                      <a:pt x="0" y="0"/>
                    </a:moveTo>
                    <a:lnTo>
                      <a:pt x="285750" y="0"/>
                    </a:lnTo>
                    <a:lnTo>
                      <a:pt x="285750" y="285750"/>
                    </a:lnTo>
                    <a:lnTo>
                      <a:pt x="0" y="285750"/>
                    </a:lnTo>
                    <a:close/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 bwMode="auto">
              <a:xfrm>
                <a:off x="6560344" y="2257425"/>
                <a:ext cx="202406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202406" h="190500" fill="norm" stroke="1" extrusionOk="0">
                    <a:moveTo>
                      <a:pt x="154781" y="166688"/>
                    </a:moveTo>
                    <a:cubicBezTo>
                      <a:pt x="167933" y="166688"/>
                      <a:pt x="178594" y="177349"/>
                      <a:pt x="178594" y="190500"/>
                    </a:cubicBezTo>
                    <a:cubicBezTo>
                      <a:pt x="178594" y="177349"/>
                      <a:pt x="189255" y="166688"/>
                      <a:pt x="202406" y="166688"/>
                    </a:cubicBezTo>
                    <a:cubicBezTo>
                      <a:pt x="189255" y="166688"/>
                      <a:pt x="178594" y="156026"/>
                      <a:pt x="178594" y="142875"/>
                    </a:cubicBezTo>
                    <a:cubicBezTo>
                      <a:pt x="178594" y="156026"/>
                      <a:pt x="167933" y="166688"/>
                      <a:pt x="154781" y="166688"/>
                    </a:cubicBezTo>
                    <a:close/>
                    <a:moveTo>
                      <a:pt x="154781" y="23812"/>
                    </a:moveTo>
                    <a:cubicBezTo>
                      <a:pt x="167933" y="23812"/>
                      <a:pt x="178594" y="34474"/>
                      <a:pt x="178594" y="47625"/>
                    </a:cubicBezTo>
                    <a:cubicBezTo>
                      <a:pt x="178594" y="34474"/>
                      <a:pt x="189255" y="23812"/>
                      <a:pt x="202406" y="23812"/>
                    </a:cubicBezTo>
                    <a:cubicBezTo>
                      <a:pt x="189255" y="23812"/>
                      <a:pt x="178594" y="13151"/>
                      <a:pt x="178594" y="0"/>
                    </a:cubicBezTo>
                    <a:cubicBezTo>
                      <a:pt x="178594" y="13151"/>
                      <a:pt x="167933" y="23812"/>
                      <a:pt x="154781" y="23812"/>
                    </a:cubicBezTo>
                    <a:close/>
                    <a:moveTo>
                      <a:pt x="71438" y="166688"/>
                    </a:moveTo>
                    <a:cubicBezTo>
                      <a:pt x="71438" y="127234"/>
                      <a:pt x="103421" y="95250"/>
                      <a:pt x="142875" y="95250"/>
                    </a:cubicBezTo>
                    <a:cubicBezTo>
                      <a:pt x="103421" y="95250"/>
                      <a:pt x="71438" y="63266"/>
                      <a:pt x="71438" y="23812"/>
                    </a:cubicBezTo>
                    <a:cubicBezTo>
                      <a:pt x="71438" y="63266"/>
                      <a:pt x="39454" y="95250"/>
                      <a:pt x="0" y="95250"/>
                    </a:cubicBezTo>
                    <a:cubicBezTo>
                      <a:pt x="39454" y="95250"/>
                      <a:pt x="71438" y="127234"/>
                      <a:pt x="71438" y="166688"/>
                    </a:cubicBezTo>
                    <a:close/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</p:grpSp>
        <p:sp>
          <p:nvSpPr>
            <p:cNvPr id="23" name="TextBox 23"/>
            <p:cNvSpPr txBox="1"/>
            <p:nvPr/>
          </p:nvSpPr>
          <p:spPr bwMode="auto">
            <a:xfrm>
              <a:off x="7084695" y="2243138"/>
              <a:ext cx="1234440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defRPr/>
              </a:pPr>
              <a:r>
                <a:rPr lang="zh-CN" sz="2250" b="1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全程陪伴</a:t>
              </a:r>
              <a:endParaRPr/>
            </a:p>
          </p:txBody>
        </p:sp>
        <p:sp>
          <p:nvSpPr>
            <p:cNvPr id="24" name="TextBox 24"/>
            <p:cNvSpPr txBox="1"/>
            <p:nvPr/>
          </p:nvSpPr>
          <p:spPr bwMode="auto">
            <a:xfrm>
              <a:off x="6564630" y="2981325"/>
              <a:ext cx="239839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61925" indent="-161925" algn="l">
                <a:buClr>
                  <a:srgbClr val="555555"/>
                </a:buClr>
                <a:buSzTx/>
                <a:buFontTx/>
                <a:buChar char="•"/>
                <a:defRPr/>
              </a:pP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平衡自身学业与班级工作</a:t>
              </a:r>
              <a:endParaRPr/>
            </a:p>
          </p:txBody>
        </p:sp>
        <p:sp>
          <p:nvSpPr>
            <p:cNvPr id="25" name="TextBox 25"/>
            <p:cNvSpPr txBox="1"/>
            <p:nvPr/>
          </p:nvSpPr>
          <p:spPr bwMode="auto">
            <a:xfrm>
              <a:off x="6564630" y="3400425"/>
              <a:ext cx="179260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61925" indent="-161925" algn="l">
                <a:buClr>
                  <a:srgbClr val="555555"/>
                </a:buClr>
                <a:buSzTx/>
                <a:buFontTx/>
                <a:buChar char="•"/>
                <a:defRPr/>
              </a:pP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精心落实各项事务</a:t>
              </a:r>
              <a:endParaRPr/>
            </a:p>
          </p:txBody>
        </p:sp>
        <p:sp>
          <p:nvSpPr>
            <p:cNvPr id="26" name="TextBox 26"/>
            <p:cNvSpPr txBox="1"/>
            <p:nvPr/>
          </p:nvSpPr>
          <p:spPr bwMode="auto">
            <a:xfrm>
              <a:off x="6564630" y="3819525"/>
              <a:ext cx="300418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marL="161925" indent="-161925" algn="l">
                <a:buClr>
                  <a:srgbClr val="555555"/>
                </a:buClr>
                <a:buSzTx/>
                <a:buFontTx/>
                <a:buChar char="•"/>
                <a:defRPr/>
              </a:pP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用心陪伴大家，打造温暖团结的</a:t>
              </a:r>
              <a:endParaRPr/>
            </a:p>
          </p:txBody>
        </p:sp>
        <p:sp>
          <p:nvSpPr>
            <p:cNvPr id="27" name="TextBox 27"/>
            <p:cNvSpPr txBox="1"/>
            <p:nvPr/>
          </p:nvSpPr>
          <p:spPr bwMode="auto">
            <a:xfrm>
              <a:off x="6564630" y="4238625"/>
              <a:ext cx="822960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defRPr/>
              </a:pP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　班集体</a:t>
              </a:r>
              <a:endParaRPr/>
            </a:p>
          </p:txBody>
        </p:sp>
        <p:sp>
          <p:nvSpPr>
            <p:cNvPr id="28" name="Rectangle 28"/>
            <p:cNvSpPr/>
            <p:nvPr/>
          </p:nvSpPr>
          <p:spPr bwMode="auto">
            <a:xfrm>
              <a:off x="6572250" y="4762500"/>
              <a:ext cx="1238250" cy="36195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29" name="TextBox 29"/>
            <p:cNvSpPr txBox="1"/>
            <p:nvPr/>
          </p:nvSpPr>
          <p:spPr bwMode="auto">
            <a:xfrm>
              <a:off x="6821043" y="4854892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3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细化工作</a:t>
              </a:r>
              <a:endParaRPr/>
            </a:p>
          </p:txBody>
        </p:sp>
        <p:sp>
          <p:nvSpPr>
            <p:cNvPr id="30" name="Rectangle 30"/>
            <p:cNvSpPr/>
            <p:nvPr/>
          </p:nvSpPr>
          <p:spPr bwMode="auto">
            <a:xfrm>
              <a:off x="7905750" y="4762500"/>
              <a:ext cx="1238250" cy="36195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31" name="TextBox 31"/>
            <p:cNvSpPr txBox="1"/>
            <p:nvPr/>
          </p:nvSpPr>
          <p:spPr bwMode="auto">
            <a:xfrm>
              <a:off x="8154543" y="4854892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3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共促成长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fast" p14:dur="400" advClick="1">
        <p:fade thruBlk="0"/>
      </p:transition>
    </mc:Choice>
    <mc:Fallback>
      <p:transition spd="fast" advClick="1">
        <p:fade thruBlk="0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gradFill>
          <a:gsLst>
            <a:gs pos="0">
              <a:srgbClr val="FEF6E4"/>
            </a:gs>
            <a:gs pos="100000">
              <a:srgbClr val="F6E4C0"/>
            </a:gs>
          </a:gsLst>
          <a:lin ang="5400000" scaled="1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5254400" name="Ellipse 2"/>
          <p:cNvSpPr/>
          <p:nvPr/>
        </p:nvSpPr>
        <p:spPr bwMode="auto">
          <a:xfrm>
            <a:off x="9239250" y="95250"/>
            <a:ext cx="2095500" cy="2095500"/>
          </a:xfrm>
          <a:prstGeom prst="ellipse">
            <a:avLst/>
          </a:prstGeom>
          <a:solidFill>
            <a:srgbClr val="F9D87A">
              <a:alpha val="35000"/>
            </a:srgbClr>
          </a:solidFill>
          <a:ln>
            <a:noFill/>
          </a:ln>
        </p:spPr>
      </p:sp>
      <p:sp>
        <p:nvSpPr>
          <p:cNvPr id="1550089562" name="Ellipse 3"/>
          <p:cNvSpPr/>
          <p:nvPr/>
        </p:nvSpPr>
        <p:spPr bwMode="auto">
          <a:xfrm>
            <a:off x="9486900" y="342900"/>
            <a:ext cx="1600200" cy="1600200"/>
          </a:xfrm>
          <a:prstGeom prst="ellipse">
            <a:avLst/>
          </a:prstGeom>
          <a:solidFill>
            <a:srgbClr val="FBE5A0">
              <a:alpha val="60000"/>
            </a:srgbClr>
          </a:solidFill>
          <a:ln>
            <a:noFill/>
          </a:ln>
        </p:spPr>
      </p:sp>
      <p:sp>
        <p:nvSpPr>
          <p:cNvPr id="291859290" name="Freeform 4"/>
          <p:cNvSpPr/>
          <p:nvPr/>
        </p:nvSpPr>
        <p:spPr bwMode="auto">
          <a:xfrm>
            <a:off x="0" y="3714750"/>
            <a:ext cx="12192000" cy="3143250"/>
          </a:xfrm>
          <a:custGeom>
            <a:avLst/>
            <a:gdLst/>
            <a:ahLst/>
            <a:cxnLst/>
            <a:rect l="l" t="t" r="r" b="b"/>
            <a:pathLst>
              <a:path w="12192000" h="3143250" fill="norm" stroke="1" extrusionOk="0">
                <a:moveTo>
                  <a:pt x="0" y="762000"/>
                </a:moveTo>
                <a:lnTo>
                  <a:pt x="1428750" y="0"/>
                </a:lnTo>
                <a:lnTo>
                  <a:pt x="2857500" y="762000"/>
                </a:lnTo>
                <a:lnTo>
                  <a:pt x="4381500" y="76200"/>
                </a:lnTo>
                <a:lnTo>
                  <a:pt x="5905500" y="762000"/>
                </a:lnTo>
                <a:lnTo>
                  <a:pt x="7429500" y="38100"/>
                </a:lnTo>
                <a:lnTo>
                  <a:pt x="8953500" y="762000"/>
                </a:lnTo>
                <a:lnTo>
                  <a:pt x="10477500" y="133350"/>
                </a:lnTo>
                <a:lnTo>
                  <a:pt x="12192000" y="762000"/>
                </a:lnTo>
                <a:lnTo>
                  <a:pt x="12192000" y="3143250"/>
                </a:lnTo>
                <a:lnTo>
                  <a:pt x="0" y="3143250"/>
                </a:lnTo>
                <a:close/>
              </a:path>
            </a:pathLst>
          </a:custGeom>
          <a:solidFill>
            <a:srgbClr val="F3DCA8">
              <a:alpha val="50000"/>
            </a:srgbClr>
          </a:solidFill>
          <a:ln>
            <a:noFill/>
          </a:ln>
        </p:spPr>
      </p:sp>
      <p:sp>
        <p:nvSpPr>
          <p:cNvPr id="1749480663" name="Freeform 5"/>
          <p:cNvSpPr/>
          <p:nvPr/>
        </p:nvSpPr>
        <p:spPr bwMode="auto">
          <a:xfrm>
            <a:off x="0" y="4267200"/>
            <a:ext cx="12192000" cy="2590800"/>
          </a:xfrm>
          <a:custGeom>
            <a:avLst/>
            <a:gdLst/>
            <a:ahLst/>
            <a:cxnLst/>
            <a:rect l="l" t="t" r="r" b="b"/>
            <a:pathLst>
              <a:path w="12192000" h="2590800" fill="norm" stroke="1" extrusionOk="0">
                <a:moveTo>
                  <a:pt x="0" y="781050"/>
                </a:moveTo>
                <a:lnTo>
                  <a:pt x="1905000" y="0"/>
                </a:lnTo>
                <a:lnTo>
                  <a:pt x="3810000" y="781050"/>
                </a:lnTo>
                <a:lnTo>
                  <a:pt x="5715000" y="76200"/>
                </a:lnTo>
                <a:lnTo>
                  <a:pt x="7620000" y="781050"/>
                </a:lnTo>
                <a:lnTo>
                  <a:pt x="9525000" y="133350"/>
                </a:lnTo>
                <a:lnTo>
                  <a:pt x="11430000" y="781050"/>
                </a:lnTo>
                <a:lnTo>
                  <a:pt x="12192000" y="285750"/>
                </a:lnTo>
                <a:lnTo>
                  <a:pt x="12192000" y="2590800"/>
                </a:lnTo>
                <a:lnTo>
                  <a:pt x="0" y="2590800"/>
                </a:lnTo>
                <a:close/>
              </a:path>
            </a:pathLst>
          </a:custGeom>
          <a:solidFill>
            <a:srgbClr val="F7E8C6">
              <a:alpha val="80000"/>
            </a:srgbClr>
          </a:solidFill>
          <a:ln>
            <a:noFill/>
          </a:ln>
        </p:spPr>
      </p:sp>
      <p:sp>
        <p:nvSpPr>
          <p:cNvPr id="979812548" name="Freeform 6"/>
          <p:cNvSpPr/>
          <p:nvPr/>
        </p:nvSpPr>
        <p:spPr bwMode="auto">
          <a:xfrm>
            <a:off x="0" y="5010149"/>
            <a:ext cx="12192000" cy="1847850"/>
          </a:xfrm>
          <a:custGeom>
            <a:avLst/>
            <a:gdLst/>
            <a:ahLst/>
            <a:cxnLst/>
            <a:rect l="l" t="t" r="r" b="b"/>
            <a:pathLst>
              <a:path w="12192000" h="1847850" fill="norm" stroke="1" extrusionOk="0">
                <a:moveTo>
                  <a:pt x="0" y="704850"/>
                </a:moveTo>
                <a:cubicBezTo>
                  <a:pt x="1714500" y="38100"/>
                  <a:pt x="3619500" y="1181100"/>
                  <a:pt x="6096000" y="552450"/>
                </a:cubicBezTo>
                <a:cubicBezTo>
                  <a:pt x="8382000" y="0"/>
                  <a:pt x="10477500" y="1162050"/>
                  <a:pt x="12192000" y="285750"/>
                </a:cubicBezTo>
                <a:lnTo>
                  <a:pt x="12192000" y="1847850"/>
                </a:lnTo>
                <a:lnTo>
                  <a:pt x="0" y="18478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71506224" name="Freeform 7"/>
          <p:cNvSpPr/>
          <p:nvPr/>
        </p:nvSpPr>
        <p:spPr bwMode="auto">
          <a:xfrm>
            <a:off x="0" y="5695950"/>
            <a:ext cx="12192000" cy="1162050"/>
          </a:xfrm>
          <a:custGeom>
            <a:avLst/>
            <a:gdLst/>
            <a:ahLst/>
            <a:cxnLst/>
            <a:rect l="l" t="t" r="r" b="b"/>
            <a:pathLst>
              <a:path w="12192000" h="1162050" fill="norm" stroke="1" extrusionOk="0">
                <a:moveTo>
                  <a:pt x="0" y="666750"/>
                </a:moveTo>
                <a:cubicBezTo>
                  <a:pt x="2095500" y="0"/>
                  <a:pt x="4476750" y="971550"/>
                  <a:pt x="6858000" y="476250"/>
                </a:cubicBezTo>
                <a:cubicBezTo>
                  <a:pt x="9144000" y="19050"/>
                  <a:pt x="11049000" y="1028700"/>
                  <a:pt x="12192000" y="247650"/>
                </a:cubicBezTo>
                <a:lnTo>
                  <a:pt x="12192000" y="1162050"/>
                </a:lnTo>
                <a:lnTo>
                  <a:pt x="0" y="1162050"/>
                </a:lnTo>
                <a:close/>
              </a:path>
            </a:pathLst>
          </a:custGeom>
          <a:solidFill>
            <a:srgbClr val="E8232E"/>
          </a:solidFill>
          <a:ln>
            <a:noFill/>
          </a:ln>
        </p:spPr>
      </p:sp>
      <p:grpSp>
        <p:nvGrpSpPr>
          <p:cNvPr id="362725673" name="Group 9"/>
          <p:cNvGrpSpPr/>
          <p:nvPr/>
        </p:nvGrpSpPr>
        <p:grpSpPr bwMode="auto">
          <a:xfrm>
            <a:off x="4496341" y="2501719"/>
            <a:ext cx="3201116" cy="960479"/>
            <a:chOff x="0" y="0"/>
            <a:chExt cx="3201116" cy="960479"/>
          </a:xfrm>
        </p:grpSpPr>
        <p:sp>
          <p:nvSpPr>
            <p:cNvPr id="8" name="TextBox 8"/>
            <p:cNvSpPr txBox="1"/>
            <p:nvPr/>
          </p:nvSpPr>
          <p:spPr bwMode="auto">
            <a:xfrm>
              <a:off x="0" y="0"/>
              <a:ext cx="3201116" cy="96047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6300" b="1">
                  <a:solidFill>
                    <a:srgbClr val="B02020"/>
                  </a:solidFill>
                  <a:latin typeface="+mj-lt"/>
                  <a:ea typeface="+mj-ea"/>
                  <a:cs typeface="+mj-cs"/>
                </a:rPr>
                <a:t>感谢聆</a:t>
              </a:r>
              <a:r>
                <a:rPr lang="zh-CN" sz="6300" b="1">
                  <a:solidFill>
                    <a:srgbClr val="B02020"/>
                  </a:solidFill>
                  <a:latin typeface="SimSun"/>
                  <a:ea typeface="SimSun"/>
                  <a:cs typeface="SimSun"/>
                </a:rPr>
                <a:t>听</a:t>
              </a:r>
              <a:endParaRPr sz="6300"/>
            </a:p>
          </p:txBody>
        </p:sp>
      </p:grpSp>
      <p:grpSp>
        <p:nvGrpSpPr>
          <p:cNvPr id="659276051" name="Group 11"/>
          <p:cNvGrpSpPr/>
          <p:nvPr/>
        </p:nvGrpSpPr>
        <p:grpSpPr bwMode="auto">
          <a:xfrm>
            <a:off x="4372470" y="3854936"/>
            <a:ext cx="3447059" cy="352044"/>
            <a:chOff x="4372470" y="3691890"/>
            <a:chExt cx="3447059" cy="352044"/>
          </a:xfrm>
        </p:grpSpPr>
        <p:sp>
          <p:nvSpPr>
            <p:cNvPr id="10" name="TextBox 10"/>
            <p:cNvSpPr txBox="1"/>
            <p:nvPr/>
          </p:nvSpPr>
          <p:spPr bwMode="auto">
            <a:xfrm>
              <a:off x="4372470" y="3691890"/>
              <a:ext cx="344705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800">
                  <a:solidFill>
                    <a:srgbClr val="B02020"/>
                  </a:solidFill>
                  <a:latin typeface="+mn-lt"/>
                  <a:ea typeface="+mn-ea"/>
                  <a:cs typeface="+mn-cs"/>
                </a:rPr>
                <a:t>以责任担使命 · 用真心服务集体</a:t>
              </a:r>
              <a:endParaRPr/>
            </a:p>
          </p:txBody>
        </p:sp>
      </p:grpSp>
      <p:grpSp>
        <p:nvGrpSpPr>
          <p:cNvPr id="1613912651" name="Group 14"/>
          <p:cNvGrpSpPr/>
          <p:nvPr/>
        </p:nvGrpSpPr>
        <p:grpSpPr bwMode="auto">
          <a:xfrm>
            <a:off x="4667249" y="4447032"/>
            <a:ext cx="2857500" cy="487489"/>
            <a:chOff x="4667250" y="4210050"/>
            <a:chExt cx="2857500" cy="487489"/>
          </a:xfrm>
        </p:grpSpPr>
        <p:sp>
          <p:nvSpPr>
            <p:cNvPr id="12" name="Rectangle 12"/>
            <p:cNvSpPr/>
            <p:nvPr/>
          </p:nvSpPr>
          <p:spPr bwMode="auto">
            <a:xfrm>
              <a:off x="4667250" y="4210050"/>
              <a:ext cx="2857500" cy="476250"/>
            </a:xfrm>
            <a:prstGeom prst="roundRect">
              <a:avLst>
                <a:gd name="adj" fmla="val 50000"/>
              </a:avLst>
            </a:prstGeom>
            <a:solidFill>
              <a:srgbClr val="F28C42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 bwMode="auto">
            <a:xfrm>
              <a:off x="5310188" y="4374832"/>
              <a:ext cx="157162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6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汇报人：穆昱含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fast" p14:dur="400" advClick="1">
        <p:fade thruBlk="0"/>
      </p:transition>
    </mc:Choice>
    <mc:Fallback>
      <p:transition spd="fast" advClick="1">
        <p:fade thruBlk="0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332282" name="Freeform 2"/>
          <p:cNvSpPr/>
          <p:nvPr/>
        </p:nvSpPr>
        <p:spPr bwMode="auto">
          <a:xfrm>
            <a:off x="0" y="5581649"/>
            <a:ext cx="12192000" cy="1276350"/>
          </a:xfrm>
          <a:custGeom>
            <a:avLst/>
            <a:gdLst/>
            <a:ahLst/>
            <a:cxnLst/>
            <a:rect l="l" t="t" r="r" b="b"/>
            <a:pathLst>
              <a:path w="12192000" h="1276350" fill="norm" stroke="1" extrusionOk="0">
                <a:moveTo>
                  <a:pt x="0" y="304800"/>
                </a:moveTo>
                <a:cubicBezTo>
                  <a:pt x="2032000" y="0"/>
                  <a:pt x="4064000" y="0"/>
                  <a:pt x="6096000" y="304800"/>
                </a:cubicBezTo>
                <a:cubicBezTo>
                  <a:pt x="8128000" y="609600"/>
                  <a:pt x="10160000" y="609600"/>
                  <a:pt x="12192000" y="304800"/>
                </a:cubicBezTo>
                <a:lnTo>
                  <a:pt x="12192000" y="1276350"/>
                </a:lnTo>
                <a:lnTo>
                  <a:pt x="0" y="1276350"/>
                </a:lnTo>
                <a:close/>
              </a:path>
            </a:pathLst>
          </a:custGeom>
          <a:solidFill>
            <a:schemeClr val="accent1">
              <a:alpha val="12000"/>
            </a:schemeClr>
          </a:solidFill>
          <a:ln>
            <a:noFill/>
          </a:ln>
        </p:spPr>
      </p:sp>
      <p:grpSp>
        <p:nvGrpSpPr>
          <p:cNvPr id="1591386755" name="Group 5"/>
          <p:cNvGrpSpPr/>
          <p:nvPr/>
        </p:nvGrpSpPr>
        <p:grpSpPr bwMode="auto">
          <a:xfrm flipH="0" flipV="0">
            <a:off x="4793118" y="877162"/>
            <a:ext cx="2735948" cy="1598168"/>
            <a:chOff x="0" y="0"/>
            <a:chExt cx="2735948" cy="1598168"/>
          </a:xfrm>
        </p:grpSpPr>
        <p:sp>
          <p:nvSpPr>
            <p:cNvPr id="3" name="TextBox 3"/>
            <p:cNvSpPr txBox="1"/>
            <p:nvPr/>
          </p:nvSpPr>
          <p:spPr bwMode="auto">
            <a:xfrm>
              <a:off x="519240" y="0"/>
              <a:ext cx="1697467" cy="5032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3300" b="1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目录</a:t>
              </a:r>
              <a:endParaRPr/>
            </a:p>
          </p:txBody>
        </p:sp>
        <p:sp>
          <p:nvSpPr>
            <p:cNvPr id="4" name="TextBox 4"/>
            <p:cNvSpPr txBox="1"/>
            <p:nvPr/>
          </p:nvSpPr>
          <p:spPr bwMode="auto">
            <a:xfrm>
              <a:off x="0" y="1049168"/>
              <a:ext cx="2735948" cy="549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800" spc="60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CONTENT</a:t>
              </a:r>
              <a:endParaRPr/>
            </a:p>
          </p:txBody>
        </p:sp>
      </p:grpSp>
      <p:grpSp>
        <p:nvGrpSpPr>
          <p:cNvPr id="733577038" name="Group 9"/>
          <p:cNvGrpSpPr/>
          <p:nvPr/>
        </p:nvGrpSpPr>
        <p:grpSpPr bwMode="auto">
          <a:xfrm>
            <a:off x="4000500" y="2819400"/>
            <a:ext cx="4191000" cy="685800"/>
            <a:chOff x="4000500" y="2819400"/>
            <a:chExt cx="4191000" cy="685800"/>
          </a:xfrm>
        </p:grpSpPr>
        <p:sp>
          <p:nvSpPr>
            <p:cNvPr id="6" name="Rectangle 6"/>
            <p:cNvSpPr/>
            <p:nvPr/>
          </p:nvSpPr>
          <p:spPr bwMode="auto">
            <a:xfrm>
              <a:off x="4000500" y="2819400"/>
              <a:ext cx="4191000" cy="685800"/>
            </a:xfrm>
            <a:prstGeom prst="roundRect">
              <a:avLst>
                <a:gd name="adj" fmla="val 19444"/>
              </a:avLst>
            </a:prstGeom>
            <a:solidFill>
              <a:srgbClr val="FFFFFF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TextBox 7"/>
            <p:cNvSpPr txBox="1"/>
            <p:nvPr/>
          </p:nvSpPr>
          <p:spPr bwMode="auto">
            <a:xfrm>
              <a:off x="4370070" y="3052762"/>
              <a:ext cx="372704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defRPr/>
              </a:pPr>
              <a:r>
                <a:rPr lang="zh-CN" sz="2250" b="1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01</a:t>
              </a:r>
              <a:endParaRPr/>
            </a:p>
          </p:txBody>
        </p:sp>
        <p:sp>
          <p:nvSpPr>
            <p:cNvPr id="8" name="TextBox 8"/>
            <p:cNvSpPr txBox="1"/>
            <p:nvPr/>
          </p:nvSpPr>
          <p:spPr bwMode="auto">
            <a:xfrm>
              <a:off x="5132832" y="3068955"/>
              <a:ext cx="115214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defRPr/>
              </a:pPr>
              <a:r>
                <a:rPr lang="zh-CN" sz="210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自我介绍</a:t>
              </a:r>
              <a:endParaRPr/>
            </a:p>
          </p:txBody>
        </p:sp>
      </p:grpSp>
      <p:grpSp>
        <p:nvGrpSpPr>
          <p:cNvPr id="1705247548" name="Group 13"/>
          <p:cNvGrpSpPr/>
          <p:nvPr/>
        </p:nvGrpSpPr>
        <p:grpSpPr bwMode="auto">
          <a:xfrm>
            <a:off x="4000500" y="3771900"/>
            <a:ext cx="4191000" cy="685800"/>
            <a:chOff x="4000500" y="3771900"/>
            <a:chExt cx="4191000" cy="685800"/>
          </a:xfrm>
        </p:grpSpPr>
        <p:sp>
          <p:nvSpPr>
            <p:cNvPr id="10" name="Rectangle 10"/>
            <p:cNvSpPr/>
            <p:nvPr/>
          </p:nvSpPr>
          <p:spPr bwMode="auto">
            <a:xfrm>
              <a:off x="4000500" y="3771900"/>
              <a:ext cx="4191000" cy="685800"/>
            </a:xfrm>
            <a:prstGeom prst="roundRect">
              <a:avLst>
                <a:gd name="adj" fmla="val 19444"/>
              </a:avLst>
            </a:prstGeom>
            <a:solidFill>
              <a:srgbClr val="FFFFFF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1" name="TextBox 11"/>
            <p:cNvSpPr txBox="1"/>
            <p:nvPr/>
          </p:nvSpPr>
          <p:spPr bwMode="auto">
            <a:xfrm>
              <a:off x="4370070" y="4005262"/>
              <a:ext cx="372704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defRPr/>
              </a:pPr>
              <a:r>
                <a:rPr lang="zh-CN" sz="2250" b="1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02</a:t>
              </a:r>
              <a:endParaRPr/>
            </a:p>
          </p:txBody>
        </p:sp>
        <p:sp>
          <p:nvSpPr>
            <p:cNvPr id="12" name="TextBox 12"/>
            <p:cNvSpPr txBox="1"/>
            <p:nvPr/>
          </p:nvSpPr>
          <p:spPr bwMode="auto">
            <a:xfrm>
              <a:off x="5132832" y="4021455"/>
              <a:ext cx="115214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defRPr/>
              </a:pPr>
              <a:r>
                <a:rPr lang="zh-CN" sz="210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竞选优势</a:t>
              </a:r>
              <a:endParaRPr/>
            </a:p>
          </p:txBody>
        </p:sp>
      </p:grpSp>
      <p:grpSp>
        <p:nvGrpSpPr>
          <p:cNvPr id="416754437" name="Group 17"/>
          <p:cNvGrpSpPr/>
          <p:nvPr/>
        </p:nvGrpSpPr>
        <p:grpSpPr bwMode="auto">
          <a:xfrm>
            <a:off x="4000500" y="4724399"/>
            <a:ext cx="4191000" cy="685800"/>
            <a:chOff x="4000500" y="4724399"/>
            <a:chExt cx="4191000" cy="685800"/>
          </a:xfrm>
        </p:grpSpPr>
        <p:sp>
          <p:nvSpPr>
            <p:cNvPr id="14" name="Rectangle 14"/>
            <p:cNvSpPr/>
            <p:nvPr/>
          </p:nvSpPr>
          <p:spPr bwMode="auto">
            <a:xfrm>
              <a:off x="4000500" y="4724399"/>
              <a:ext cx="4191000" cy="685800"/>
            </a:xfrm>
            <a:prstGeom prst="roundRect">
              <a:avLst>
                <a:gd name="adj" fmla="val 19444"/>
              </a:avLst>
            </a:prstGeom>
            <a:solidFill>
              <a:srgbClr val="FFFFFF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5" name="TextBox 15"/>
            <p:cNvSpPr txBox="1"/>
            <p:nvPr/>
          </p:nvSpPr>
          <p:spPr bwMode="auto">
            <a:xfrm>
              <a:off x="4370070" y="4957762"/>
              <a:ext cx="372704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defRPr/>
              </a:pPr>
              <a:r>
                <a:rPr lang="zh-CN" sz="2250" b="1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03</a:t>
              </a:r>
              <a:endParaRPr/>
            </a:p>
          </p:txBody>
        </p:sp>
        <p:sp>
          <p:nvSpPr>
            <p:cNvPr id="16" name="TextBox 16"/>
            <p:cNvSpPr txBox="1"/>
            <p:nvPr/>
          </p:nvSpPr>
          <p:spPr bwMode="auto">
            <a:xfrm>
              <a:off x="5132832" y="4973955"/>
              <a:ext cx="200025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defRPr/>
              </a:pPr>
              <a:r>
                <a:rPr lang="zh-CN" sz="210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岗位认知与展望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fast" p14:dur="400" advClick="1">
        <p:fade thruBlk="0"/>
      </p:transition>
    </mc:Choice>
    <mc:Fallback>
      <p:transition spd="fast" advClick="1">
        <p:fade thruBlk="0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gradFill>
          <a:gsLst>
            <a:gs pos="0">
              <a:srgbClr val="FEF6E4"/>
            </a:gs>
            <a:gs pos="100000">
              <a:srgbClr val="F6E4C0"/>
            </a:gs>
          </a:gsLst>
          <a:lin ang="5400000" scaled="1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8135240" name="Ellipse 2"/>
          <p:cNvSpPr/>
          <p:nvPr/>
        </p:nvSpPr>
        <p:spPr bwMode="auto">
          <a:xfrm>
            <a:off x="9239250" y="95250"/>
            <a:ext cx="2095500" cy="2095500"/>
          </a:xfrm>
          <a:prstGeom prst="ellipse">
            <a:avLst/>
          </a:prstGeom>
          <a:solidFill>
            <a:srgbClr val="F9D87A">
              <a:alpha val="35000"/>
            </a:srgbClr>
          </a:solidFill>
          <a:ln>
            <a:noFill/>
          </a:ln>
        </p:spPr>
      </p:sp>
      <p:sp>
        <p:nvSpPr>
          <p:cNvPr id="1164663013" name="Ellipse 3"/>
          <p:cNvSpPr/>
          <p:nvPr/>
        </p:nvSpPr>
        <p:spPr bwMode="auto">
          <a:xfrm>
            <a:off x="9486900" y="342900"/>
            <a:ext cx="1600200" cy="1600200"/>
          </a:xfrm>
          <a:prstGeom prst="ellipse">
            <a:avLst/>
          </a:prstGeom>
          <a:solidFill>
            <a:srgbClr val="FBE5A0">
              <a:alpha val="60000"/>
            </a:srgbClr>
          </a:solidFill>
          <a:ln>
            <a:noFill/>
          </a:ln>
        </p:spPr>
      </p:sp>
      <p:sp>
        <p:nvSpPr>
          <p:cNvPr id="758907890" name="Freeform 4"/>
          <p:cNvSpPr/>
          <p:nvPr/>
        </p:nvSpPr>
        <p:spPr bwMode="auto">
          <a:xfrm>
            <a:off x="0" y="3714750"/>
            <a:ext cx="12192000" cy="3143250"/>
          </a:xfrm>
          <a:custGeom>
            <a:avLst/>
            <a:gdLst/>
            <a:ahLst/>
            <a:cxnLst/>
            <a:rect l="l" t="t" r="r" b="b"/>
            <a:pathLst>
              <a:path w="12192000" h="3143250" fill="norm" stroke="1" extrusionOk="0">
                <a:moveTo>
                  <a:pt x="0" y="762000"/>
                </a:moveTo>
                <a:lnTo>
                  <a:pt x="1428750" y="0"/>
                </a:lnTo>
                <a:lnTo>
                  <a:pt x="2857500" y="762000"/>
                </a:lnTo>
                <a:lnTo>
                  <a:pt x="4381500" y="76200"/>
                </a:lnTo>
                <a:lnTo>
                  <a:pt x="5905500" y="762000"/>
                </a:lnTo>
                <a:lnTo>
                  <a:pt x="7429500" y="38100"/>
                </a:lnTo>
                <a:lnTo>
                  <a:pt x="8953500" y="762000"/>
                </a:lnTo>
                <a:lnTo>
                  <a:pt x="10477500" y="133350"/>
                </a:lnTo>
                <a:lnTo>
                  <a:pt x="12192000" y="762000"/>
                </a:lnTo>
                <a:lnTo>
                  <a:pt x="12192000" y="3143250"/>
                </a:lnTo>
                <a:lnTo>
                  <a:pt x="0" y="3143250"/>
                </a:lnTo>
                <a:close/>
              </a:path>
            </a:pathLst>
          </a:custGeom>
          <a:solidFill>
            <a:srgbClr val="F3DCA8">
              <a:alpha val="50000"/>
            </a:srgbClr>
          </a:solidFill>
          <a:ln>
            <a:noFill/>
          </a:ln>
        </p:spPr>
      </p:sp>
      <p:sp>
        <p:nvSpPr>
          <p:cNvPr id="1601544563" name="Freeform 5"/>
          <p:cNvSpPr/>
          <p:nvPr/>
        </p:nvSpPr>
        <p:spPr bwMode="auto">
          <a:xfrm>
            <a:off x="0" y="4267200"/>
            <a:ext cx="12192000" cy="2590800"/>
          </a:xfrm>
          <a:custGeom>
            <a:avLst/>
            <a:gdLst/>
            <a:ahLst/>
            <a:cxnLst/>
            <a:rect l="l" t="t" r="r" b="b"/>
            <a:pathLst>
              <a:path w="12192000" h="2590800" fill="norm" stroke="1" extrusionOk="0">
                <a:moveTo>
                  <a:pt x="0" y="781050"/>
                </a:moveTo>
                <a:lnTo>
                  <a:pt x="1905000" y="0"/>
                </a:lnTo>
                <a:lnTo>
                  <a:pt x="3810000" y="781050"/>
                </a:lnTo>
                <a:lnTo>
                  <a:pt x="5715000" y="76200"/>
                </a:lnTo>
                <a:lnTo>
                  <a:pt x="7620000" y="781050"/>
                </a:lnTo>
                <a:lnTo>
                  <a:pt x="9525000" y="133350"/>
                </a:lnTo>
                <a:lnTo>
                  <a:pt x="11430000" y="781050"/>
                </a:lnTo>
                <a:lnTo>
                  <a:pt x="12192000" y="285750"/>
                </a:lnTo>
                <a:lnTo>
                  <a:pt x="12192000" y="2590800"/>
                </a:lnTo>
                <a:lnTo>
                  <a:pt x="0" y="2590800"/>
                </a:lnTo>
                <a:close/>
              </a:path>
            </a:pathLst>
          </a:custGeom>
          <a:solidFill>
            <a:srgbClr val="F7E8C6">
              <a:alpha val="80000"/>
            </a:srgbClr>
          </a:solidFill>
          <a:ln>
            <a:noFill/>
          </a:ln>
        </p:spPr>
      </p:sp>
      <p:sp>
        <p:nvSpPr>
          <p:cNvPr id="692426644" name="Freeform 6"/>
          <p:cNvSpPr/>
          <p:nvPr/>
        </p:nvSpPr>
        <p:spPr bwMode="auto">
          <a:xfrm>
            <a:off x="0" y="5010149"/>
            <a:ext cx="12192000" cy="1847850"/>
          </a:xfrm>
          <a:custGeom>
            <a:avLst/>
            <a:gdLst/>
            <a:ahLst/>
            <a:cxnLst/>
            <a:rect l="l" t="t" r="r" b="b"/>
            <a:pathLst>
              <a:path w="12192000" h="1847850" fill="norm" stroke="1" extrusionOk="0">
                <a:moveTo>
                  <a:pt x="0" y="704850"/>
                </a:moveTo>
                <a:cubicBezTo>
                  <a:pt x="1714500" y="38100"/>
                  <a:pt x="3619500" y="1181100"/>
                  <a:pt x="6096000" y="552450"/>
                </a:cubicBezTo>
                <a:cubicBezTo>
                  <a:pt x="8382000" y="0"/>
                  <a:pt x="10477500" y="1162050"/>
                  <a:pt x="12192000" y="285750"/>
                </a:cubicBezTo>
                <a:lnTo>
                  <a:pt x="12192000" y="1847850"/>
                </a:lnTo>
                <a:lnTo>
                  <a:pt x="0" y="18478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631839783" name="Freeform 7"/>
          <p:cNvSpPr/>
          <p:nvPr/>
        </p:nvSpPr>
        <p:spPr bwMode="auto">
          <a:xfrm>
            <a:off x="0" y="5695950"/>
            <a:ext cx="12192000" cy="1162050"/>
          </a:xfrm>
          <a:custGeom>
            <a:avLst/>
            <a:gdLst/>
            <a:ahLst/>
            <a:cxnLst/>
            <a:rect l="l" t="t" r="r" b="b"/>
            <a:pathLst>
              <a:path w="12192000" h="1162050" fill="norm" stroke="1" extrusionOk="0">
                <a:moveTo>
                  <a:pt x="0" y="666750"/>
                </a:moveTo>
                <a:cubicBezTo>
                  <a:pt x="2095500" y="0"/>
                  <a:pt x="4476750" y="971550"/>
                  <a:pt x="6858000" y="476250"/>
                </a:cubicBezTo>
                <a:cubicBezTo>
                  <a:pt x="9144000" y="19050"/>
                  <a:pt x="11049000" y="1028700"/>
                  <a:pt x="12192000" y="247650"/>
                </a:cubicBezTo>
                <a:lnTo>
                  <a:pt x="12192000" y="1162050"/>
                </a:lnTo>
                <a:lnTo>
                  <a:pt x="0" y="1162050"/>
                </a:lnTo>
                <a:close/>
              </a:path>
            </a:pathLst>
          </a:custGeom>
          <a:solidFill>
            <a:srgbClr val="E8232E"/>
          </a:solidFill>
          <a:ln>
            <a:noFill/>
          </a:ln>
        </p:spPr>
      </p:sp>
      <p:grpSp>
        <p:nvGrpSpPr>
          <p:cNvPr id="1517839287" name="Group 9"/>
          <p:cNvGrpSpPr/>
          <p:nvPr/>
        </p:nvGrpSpPr>
        <p:grpSpPr bwMode="auto">
          <a:xfrm>
            <a:off x="5374599" y="2693670"/>
            <a:ext cx="1442801" cy="469392"/>
            <a:chOff x="5374599" y="2693670"/>
            <a:chExt cx="1442801" cy="469392"/>
          </a:xfrm>
        </p:grpSpPr>
        <p:sp>
          <p:nvSpPr>
            <p:cNvPr id="8" name="TextBox 8"/>
            <p:cNvSpPr txBox="1"/>
            <p:nvPr/>
          </p:nvSpPr>
          <p:spPr bwMode="auto">
            <a:xfrm>
              <a:off x="5374599" y="2693670"/>
              <a:ext cx="1442801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2400" b="1" spc="150">
                  <a:solidFill>
                    <a:srgbClr val="B8860B"/>
                  </a:solidFill>
                  <a:latin typeface="+mn-lt"/>
                  <a:ea typeface="+mn-ea"/>
                  <a:cs typeface="+mn-cs"/>
                </a:rPr>
                <a:t>PART 01</a:t>
              </a:r>
              <a:endParaRPr/>
            </a:p>
          </p:txBody>
        </p:sp>
      </p:grpSp>
      <p:grpSp>
        <p:nvGrpSpPr>
          <p:cNvPr id="830515696" name="Group 11"/>
          <p:cNvGrpSpPr/>
          <p:nvPr/>
        </p:nvGrpSpPr>
        <p:grpSpPr bwMode="auto">
          <a:xfrm>
            <a:off x="5140452" y="3644265"/>
            <a:ext cx="1911096" cy="645414"/>
            <a:chOff x="5140452" y="3644265"/>
            <a:chExt cx="1911096" cy="645414"/>
          </a:xfrm>
        </p:grpSpPr>
        <p:sp>
          <p:nvSpPr>
            <p:cNvPr id="10" name="TextBox 10"/>
            <p:cNvSpPr txBox="1"/>
            <p:nvPr/>
          </p:nvSpPr>
          <p:spPr bwMode="auto">
            <a:xfrm>
              <a:off x="5140452" y="3644265"/>
              <a:ext cx="1911096" cy="64541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3300" b="1">
                  <a:solidFill>
                    <a:srgbClr val="B02020"/>
                  </a:solidFill>
                  <a:latin typeface="+mj-lt"/>
                  <a:ea typeface="+mj-ea"/>
                  <a:cs typeface="+mj-cs"/>
                </a:rPr>
                <a:t>自我介绍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fast" p14:dur="400" advClick="1">
        <p:fade thruBlk="0"/>
      </p:transition>
    </mc:Choice>
    <mc:Fallback>
      <p:transition spd="fast" advClick="1">
        <p:fade thruBlk="0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8101448" name="TextBox 2"/>
          <p:cNvSpPr txBox="1"/>
          <p:nvPr/>
        </p:nvSpPr>
        <p:spPr bwMode="auto">
          <a:xfrm>
            <a:off x="5183886" y="1088708"/>
            <a:ext cx="1824228" cy="61607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>
              <a:defRPr/>
            </a:pPr>
            <a:r>
              <a:rPr lang="zh-CN" sz="3150" b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基本信息</a:t>
            </a:r>
            <a:endParaRPr/>
          </a:p>
        </p:txBody>
      </p:sp>
      <p:grpSp>
        <p:nvGrpSpPr>
          <p:cNvPr id="716172811" name="Group 8"/>
          <p:cNvGrpSpPr/>
          <p:nvPr/>
        </p:nvGrpSpPr>
        <p:grpSpPr bwMode="auto">
          <a:xfrm>
            <a:off x="801402" y="1745434"/>
            <a:ext cx="4381499" cy="3809999"/>
            <a:chOff x="0" y="0"/>
            <a:chExt cx="4381499" cy="3809999"/>
          </a:xfrm>
        </p:grpSpPr>
        <p:sp>
          <p:nvSpPr>
            <p:cNvPr id="3" name="Rectangle 3"/>
            <p:cNvSpPr/>
            <p:nvPr/>
          </p:nvSpPr>
          <p:spPr bwMode="auto">
            <a:xfrm>
              <a:off x="0" y="0"/>
              <a:ext cx="4381500" cy="3810000"/>
            </a:xfrm>
            <a:prstGeom prst="roundRect">
              <a:avLst>
                <a:gd name="adj" fmla="val 4000"/>
              </a:avLst>
            </a:prstGeom>
            <a:solidFill>
              <a:srgbClr val="FFFFFF"/>
            </a:solidFill>
            <a:ln w="14288">
              <a:solidFill>
                <a:srgbClr val="EAD1A5"/>
              </a:solidFill>
            </a:ln>
          </p:spPr>
        </p:sp>
        <p:sp>
          <p:nvSpPr>
            <p:cNvPr id="4" name="TextBox 4"/>
            <p:cNvSpPr txBox="1"/>
            <p:nvPr/>
          </p:nvSpPr>
          <p:spPr bwMode="auto">
            <a:xfrm>
              <a:off x="275843" y="322897"/>
              <a:ext cx="1069848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defRPr/>
              </a:pPr>
              <a:r>
                <a:rPr lang="zh-CN" sz="1950" b="1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个人基础</a:t>
              </a:r>
              <a:endParaRPr/>
            </a:p>
          </p:txBody>
        </p:sp>
        <p:sp>
          <p:nvSpPr>
            <p:cNvPr id="5" name="TextBox 5"/>
            <p:cNvSpPr txBox="1"/>
            <p:nvPr/>
          </p:nvSpPr>
          <p:spPr bwMode="auto">
            <a:xfrm flipH="0" flipV="0">
              <a:off x="277748" y="896778"/>
              <a:ext cx="3850122" cy="9147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l">
                <a:lnSpc>
                  <a:spcPts val="2400"/>
                </a:lnSpc>
                <a:defRPr/>
              </a:pPr>
              <a:r>
                <a:rPr lang="zh-CN" sz="16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我叫穆昱含，今年十八岁，是一名来自贵州的</a:t>
              </a:r>
              <a:r>
                <a:rPr lang="zh-CN" sz="1600">
                  <a:solidFill>
                    <a:srgbClr val="555555"/>
                  </a:solidFill>
                  <a:latin typeface="Microsoft YaHei"/>
                  <a:ea typeface="Microsoft YaHei"/>
                  <a:cs typeface="Microsoft YaHei"/>
                </a:rPr>
                <a:t>女生，今天在这里参与班长竞选，</a:t>
              </a:r>
              <a:br>
                <a:rPr/>
              </a:br>
              <a:r>
                <a:rPr lang="zh-CN" sz="1600">
                  <a:solidFill>
                    <a:srgbClr val="555555"/>
                  </a:solidFill>
                  <a:latin typeface="Microsoft YaHei"/>
                  <a:ea typeface="Microsoft YaHei"/>
                  <a:cs typeface="Microsoft YaHei"/>
                </a:rPr>
                <a:t>希望能得到老师和同学们的支持</a:t>
              </a:r>
              <a:r>
                <a:rPr lang="en-US" sz="1600">
                  <a:solidFill>
                    <a:srgbClr val="555555"/>
                  </a:solidFill>
                  <a:latin typeface="Microsoft YaHei"/>
                  <a:ea typeface="Microsoft YaHei"/>
                  <a:cs typeface="Microsoft YaHei"/>
                </a:rPr>
                <a:t>。</a:t>
              </a:r>
              <a:endParaRPr lang="zh-CN" sz="1600">
                <a:solidFill>
                  <a:srgbClr val="555555"/>
                </a:solidFill>
                <a:latin typeface="Microsoft YaHei"/>
                <a:ea typeface="Microsoft YaHei"/>
                <a:cs typeface="Microsoft YaHei"/>
              </a:endParaRPr>
            </a:p>
          </p:txBody>
        </p:sp>
        <p:pic>
          <p:nvPicPr>
            <p:cNvPr id="7" name="Image 7"/>
            <p:cNvPicPr>
              <a:picLocks noChangeAspect="1"/>
            </p:cNvPicPr>
            <p:nvPr/>
          </p:nvPicPr>
          <p:blipFill rotWithShape="1">
            <a:blip r:embed="rId3"/>
            <a:stretch/>
          </p:blipFill>
          <p:spPr bwMode="auto">
            <a:xfrm>
              <a:off x="3323978" y="2438399"/>
              <a:ext cx="917359" cy="1181099"/>
            </a:xfrm>
            <a:prstGeom prst="rect">
              <a:avLst/>
            </a:prstGeom>
          </p:spPr>
        </p:pic>
      </p:grpSp>
      <p:grpSp>
        <p:nvGrpSpPr>
          <p:cNvPr id="544668445" name="Group 16"/>
          <p:cNvGrpSpPr/>
          <p:nvPr/>
        </p:nvGrpSpPr>
        <p:grpSpPr bwMode="auto">
          <a:xfrm>
            <a:off x="5198434" y="1753062"/>
            <a:ext cx="6000750" cy="3809999"/>
            <a:chOff x="0" y="0"/>
            <a:chExt cx="6000750" cy="3809999"/>
          </a:xfrm>
        </p:grpSpPr>
        <p:sp>
          <p:nvSpPr>
            <p:cNvPr id="9" name="Rectangle 9"/>
            <p:cNvSpPr/>
            <p:nvPr/>
          </p:nvSpPr>
          <p:spPr bwMode="auto">
            <a:xfrm>
              <a:off x="0" y="0"/>
              <a:ext cx="6000750" cy="3810000"/>
            </a:xfrm>
            <a:prstGeom prst="roundRect">
              <a:avLst>
                <a:gd name="adj" fmla="val 4000"/>
              </a:avLst>
            </a:prstGeom>
            <a:solidFill>
              <a:srgbClr val="FFFFFF"/>
            </a:solidFill>
            <a:ln w="14288">
              <a:solidFill>
                <a:srgbClr val="EAD1A5"/>
              </a:solidFill>
            </a:ln>
          </p:spPr>
        </p:sp>
        <p:sp>
          <p:nvSpPr>
            <p:cNvPr id="10" name="TextBox 10"/>
            <p:cNvSpPr txBox="1"/>
            <p:nvPr/>
          </p:nvSpPr>
          <p:spPr bwMode="auto">
            <a:xfrm>
              <a:off x="5223510" y="152399"/>
              <a:ext cx="756" cy="27467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defRPr/>
              </a:pPr>
              <a:endParaRPr/>
            </a:p>
          </p:txBody>
        </p:sp>
        <p:pic>
          <p:nvPicPr>
            <p:cNvPr id="11" name="Image 11"/>
            <p:cNvPicPr>
              <a:picLocks noChangeAspect="1"/>
            </p:cNvPicPr>
            <p:nvPr/>
          </p:nvPicPr>
          <p:blipFill rotWithShape="1">
            <a:blip r:embed="rId4"/>
            <a:srcRect l="0" t="5220" r="0" b="5218"/>
            <a:stretch/>
          </p:blipFill>
          <p:spPr bwMode="auto">
            <a:xfrm rot="-179998">
              <a:off x="667922" y="239988"/>
              <a:ext cx="2524125" cy="1695450"/>
            </a:xfrm>
            <a:prstGeom prst="rect">
              <a:avLst/>
            </a:prstGeom>
          </p:spPr>
        </p:pic>
        <p:pic>
          <p:nvPicPr>
            <p:cNvPr id="12" name="Image 12"/>
            <p:cNvPicPr>
              <a:picLocks noChangeAspect="1"/>
            </p:cNvPicPr>
            <p:nvPr/>
          </p:nvPicPr>
          <p:blipFill rotWithShape="1">
            <a:blip r:embed="rId5"/>
            <a:srcRect l="0" t="4856" r="0" b="4855"/>
            <a:stretch/>
          </p:blipFill>
          <p:spPr bwMode="auto">
            <a:xfrm rot="120000">
              <a:off x="3028225" y="174459"/>
              <a:ext cx="2419350" cy="1638300"/>
            </a:xfrm>
            <a:prstGeom prst="rect">
              <a:avLst/>
            </a:prstGeom>
          </p:spPr>
        </p:pic>
        <p:pic>
          <p:nvPicPr>
            <p:cNvPr id="13" name="Image 13"/>
            <p:cNvPicPr>
              <a:picLocks noChangeAspect="1"/>
            </p:cNvPicPr>
            <p:nvPr/>
          </p:nvPicPr>
          <p:blipFill rotWithShape="1">
            <a:blip r:embed="rId6"/>
            <a:srcRect l="0" t="5220" r="0" b="5218"/>
            <a:stretch/>
          </p:blipFill>
          <p:spPr bwMode="auto">
            <a:xfrm rot="120000">
              <a:off x="740912" y="1799944"/>
              <a:ext cx="2524125" cy="1695450"/>
            </a:xfrm>
            <a:prstGeom prst="rect">
              <a:avLst/>
            </a:prstGeom>
          </p:spPr>
        </p:pic>
        <p:pic>
          <p:nvPicPr>
            <p:cNvPr id="14" name="Image 14"/>
            <p:cNvPicPr>
              <a:picLocks noChangeAspect="1"/>
            </p:cNvPicPr>
            <p:nvPr/>
          </p:nvPicPr>
          <p:blipFill rotWithShape="1">
            <a:blip r:embed="rId7"/>
            <a:srcRect l="1456" t="0" r="1456" b="0"/>
            <a:stretch/>
          </p:blipFill>
          <p:spPr bwMode="auto">
            <a:xfrm rot="-240000">
              <a:off x="3833038" y="1666594"/>
              <a:ext cx="1428750" cy="1962150"/>
            </a:xfrm>
            <a:prstGeom prst="rect">
              <a:avLst/>
            </a:prstGeom>
          </p:spPr>
        </p:pic>
        <p:pic>
          <p:nvPicPr>
            <p:cNvPr id="15" name="Image 15"/>
            <p:cNvPicPr>
              <a:picLocks noChangeAspect="1"/>
            </p:cNvPicPr>
            <p:nvPr/>
          </p:nvPicPr>
          <p:blipFill rotWithShape="1">
            <a:blip r:embed="rId8"/>
            <a:srcRect l="0" t="6008" r="0" b="6009"/>
            <a:stretch/>
          </p:blipFill>
          <p:spPr bwMode="auto">
            <a:xfrm rot="179998">
              <a:off x="2671507" y="1802625"/>
              <a:ext cx="1428750" cy="16764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fast" p14:dur="400" advClick="1">
        <p:fade thruBlk="0"/>
      </p:transition>
    </mc:Choice>
    <mc:Fallback>
      <p:transition spd="fast" advClick="1">
        <p:fade thruBlk="0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1324607" name="TextBox 2"/>
          <p:cNvSpPr txBox="1"/>
          <p:nvPr/>
        </p:nvSpPr>
        <p:spPr bwMode="auto">
          <a:xfrm>
            <a:off x="5183886" y="1164908"/>
            <a:ext cx="1824228" cy="61607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>
              <a:defRPr/>
            </a:pPr>
            <a:r>
              <a:rPr lang="zh-CN" sz="3150" b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兴趣特长</a:t>
            </a:r>
            <a:endParaRPr/>
          </a:p>
        </p:txBody>
      </p:sp>
      <p:grpSp>
        <p:nvGrpSpPr>
          <p:cNvPr id="81278491" name="Group 6"/>
          <p:cNvGrpSpPr/>
          <p:nvPr/>
        </p:nvGrpSpPr>
        <p:grpSpPr bwMode="auto">
          <a:xfrm>
            <a:off x="857250" y="1905000"/>
            <a:ext cx="6858000" cy="3619500"/>
            <a:chOff x="857250" y="1905000"/>
            <a:chExt cx="6858000" cy="3619500"/>
          </a:xfrm>
        </p:grpSpPr>
        <p:sp>
          <p:nvSpPr>
            <p:cNvPr id="3" name="Rectangle 3"/>
            <p:cNvSpPr/>
            <p:nvPr/>
          </p:nvSpPr>
          <p:spPr bwMode="auto">
            <a:xfrm>
              <a:off x="857250" y="1905000"/>
              <a:ext cx="6858000" cy="3619500"/>
            </a:xfrm>
            <a:prstGeom prst="roundRect">
              <a:avLst>
                <a:gd name="adj" fmla="val 4211"/>
              </a:avLst>
            </a:prstGeom>
            <a:solidFill>
              <a:srgbClr val="FFFFFF"/>
            </a:solidFill>
            <a:ln w="14288">
              <a:solidFill>
                <a:srgbClr val="EAD1A5"/>
              </a:solidFill>
            </a:ln>
          </p:spPr>
        </p:sp>
        <p:sp>
          <p:nvSpPr>
            <p:cNvPr id="4" name="TextBox 4"/>
            <p:cNvSpPr txBox="1"/>
            <p:nvPr/>
          </p:nvSpPr>
          <p:spPr bwMode="auto">
            <a:xfrm>
              <a:off x="1133094" y="2856548"/>
              <a:ext cx="1594866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defRPr/>
              </a:pPr>
              <a:r>
                <a:rPr lang="zh-CN" sz="1950" b="1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我的兴趣特长</a:t>
              </a:r>
              <a:endParaRPr/>
            </a:p>
          </p:txBody>
        </p:sp>
        <p:sp>
          <p:nvSpPr>
            <p:cNvPr id="5" name="TextBox 5"/>
            <p:cNvSpPr txBox="1"/>
            <p:nvPr/>
          </p:nvSpPr>
          <p:spPr bwMode="auto">
            <a:xfrm>
              <a:off x="1134618" y="3498531"/>
              <a:ext cx="4836414" cy="16181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550"/>
                </a:lnSpc>
                <a:defRPr/>
              </a:pPr>
              <a:r>
                <a:rPr lang="zh-CN" sz="165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我平日热爱舞蹈，闲暇时喜欢看影视作品放松身心。</a:t>
              </a:r>
              <a:br>
                <a:rPr/>
              </a:br>
              <a:r>
                <a:rPr lang="zh-CN" sz="165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我喜欢阅读各类书籍以充实自己，不断汲取</a:t>
              </a:r>
              <a:br>
                <a:rPr/>
              </a:br>
              <a:r>
                <a:rPr lang="zh-CN" sz="165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知识养分。其中舞蹈是我练习多年的特长，</a:t>
              </a:r>
              <a:br>
                <a:rPr/>
              </a:br>
              <a:r>
                <a:rPr lang="zh-CN" sz="165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不仅提升个人素质，还能为班级协调班级</a:t>
              </a:r>
              <a:br>
                <a:rPr/>
              </a:br>
              <a:r>
                <a:rPr lang="zh-CN" sz="165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文艺活动，发挥积极作用。</a:t>
              </a:r>
              <a:endParaRPr/>
            </a:p>
          </p:txBody>
        </p:sp>
      </p:grpSp>
      <p:grpSp>
        <p:nvGrpSpPr>
          <p:cNvPr id="1487429670" name="Group 9"/>
          <p:cNvGrpSpPr/>
          <p:nvPr/>
        </p:nvGrpSpPr>
        <p:grpSpPr bwMode="auto">
          <a:xfrm>
            <a:off x="8001000" y="1905000"/>
            <a:ext cx="3238500" cy="3619500"/>
            <a:chOff x="8001000" y="1905000"/>
            <a:chExt cx="3238500" cy="3619500"/>
          </a:xfrm>
        </p:grpSpPr>
        <p:sp>
          <p:nvSpPr>
            <p:cNvPr id="7" name="Rectangle 7"/>
            <p:cNvSpPr/>
            <p:nvPr/>
          </p:nvSpPr>
          <p:spPr bwMode="auto">
            <a:xfrm>
              <a:off x="8001000" y="1905000"/>
              <a:ext cx="3238500" cy="3619500"/>
            </a:xfrm>
            <a:prstGeom prst="roundRect">
              <a:avLst>
                <a:gd name="adj" fmla="val 4706"/>
              </a:avLst>
            </a:prstGeom>
            <a:solidFill>
              <a:srgbClr val="FFFFFF"/>
            </a:solidFill>
            <a:ln w="14288">
              <a:solidFill>
                <a:srgbClr val="EAD1A5"/>
              </a:solidFill>
            </a:ln>
          </p:spPr>
        </p:sp>
        <p:pic>
          <p:nvPicPr>
            <p:cNvPr id="8" name="Image 8"/>
            <p:cNvPicPr>
              <a:picLocks noChangeAspect="1"/>
            </p:cNvPicPr>
            <p:nvPr/>
          </p:nvPicPr>
          <p:blipFill rotWithShape="1">
            <a:blip r:embed="rId3"/>
            <a:stretch/>
          </p:blipFill>
          <p:spPr bwMode="auto">
            <a:xfrm>
              <a:off x="8286750" y="2714625"/>
              <a:ext cx="2667000" cy="200025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fast" p14:dur="400" advClick="1">
        <p:fade thruBlk="0"/>
      </p:transition>
    </mc:Choice>
    <mc:Fallback>
      <p:transition spd="fast" advClick="1">
        <p:fade thruBlk="0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gradFill>
          <a:gsLst>
            <a:gs pos="0">
              <a:srgbClr val="FEF6E4"/>
            </a:gs>
            <a:gs pos="100000">
              <a:srgbClr val="F6E4C0"/>
            </a:gs>
          </a:gsLst>
          <a:lin ang="5400000" scaled="1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872604" name="Ellipse 2"/>
          <p:cNvSpPr/>
          <p:nvPr/>
        </p:nvSpPr>
        <p:spPr bwMode="auto">
          <a:xfrm>
            <a:off x="9239250" y="95250"/>
            <a:ext cx="2095500" cy="2095500"/>
          </a:xfrm>
          <a:prstGeom prst="ellipse">
            <a:avLst/>
          </a:prstGeom>
          <a:solidFill>
            <a:srgbClr val="F9D87A">
              <a:alpha val="35000"/>
            </a:srgbClr>
          </a:solidFill>
          <a:ln>
            <a:noFill/>
          </a:ln>
        </p:spPr>
      </p:sp>
      <p:sp>
        <p:nvSpPr>
          <p:cNvPr id="1165126987" name="Ellipse 3"/>
          <p:cNvSpPr/>
          <p:nvPr/>
        </p:nvSpPr>
        <p:spPr bwMode="auto">
          <a:xfrm>
            <a:off x="9486900" y="342900"/>
            <a:ext cx="1600200" cy="1600200"/>
          </a:xfrm>
          <a:prstGeom prst="ellipse">
            <a:avLst/>
          </a:prstGeom>
          <a:solidFill>
            <a:srgbClr val="FBE5A0">
              <a:alpha val="60000"/>
            </a:srgbClr>
          </a:solidFill>
          <a:ln>
            <a:noFill/>
          </a:ln>
        </p:spPr>
      </p:sp>
      <p:sp>
        <p:nvSpPr>
          <p:cNvPr id="1980817533" name="Freeform 4"/>
          <p:cNvSpPr/>
          <p:nvPr/>
        </p:nvSpPr>
        <p:spPr bwMode="auto">
          <a:xfrm>
            <a:off x="0" y="3714750"/>
            <a:ext cx="12192000" cy="3143250"/>
          </a:xfrm>
          <a:custGeom>
            <a:avLst/>
            <a:gdLst/>
            <a:ahLst/>
            <a:cxnLst/>
            <a:rect l="l" t="t" r="r" b="b"/>
            <a:pathLst>
              <a:path w="12192000" h="3143250" fill="norm" stroke="1" extrusionOk="0">
                <a:moveTo>
                  <a:pt x="0" y="762000"/>
                </a:moveTo>
                <a:lnTo>
                  <a:pt x="1428750" y="0"/>
                </a:lnTo>
                <a:lnTo>
                  <a:pt x="2857500" y="762000"/>
                </a:lnTo>
                <a:lnTo>
                  <a:pt x="4381500" y="76200"/>
                </a:lnTo>
                <a:lnTo>
                  <a:pt x="5905500" y="762000"/>
                </a:lnTo>
                <a:lnTo>
                  <a:pt x="7429500" y="38100"/>
                </a:lnTo>
                <a:lnTo>
                  <a:pt x="8953500" y="762000"/>
                </a:lnTo>
                <a:lnTo>
                  <a:pt x="10477500" y="133350"/>
                </a:lnTo>
                <a:lnTo>
                  <a:pt x="12192000" y="762000"/>
                </a:lnTo>
                <a:lnTo>
                  <a:pt x="12192000" y="3143250"/>
                </a:lnTo>
                <a:lnTo>
                  <a:pt x="0" y="3143250"/>
                </a:lnTo>
                <a:close/>
              </a:path>
            </a:pathLst>
          </a:custGeom>
          <a:solidFill>
            <a:srgbClr val="F3DCA8">
              <a:alpha val="50000"/>
            </a:srgbClr>
          </a:solidFill>
          <a:ln>
            <a:noFill/>
          </a:ln>
        </p:spPr>
      </p:sp>
      <p:sp>
        <p:nvSpPr>
          <p:cNvPr id="415709717" name="Freeform 5"/>
          <p:cNvSpPr/>
          <p:nvPr/>
        </p:nvSpPr>
        <p:spPr bwMode="auto">
          <a:xfrm>
            <a:off x="0" y="4267200"/>
            <a:ext cx="12192000" cy="2590800"/>
          </a:xfrm>
          <a:custGeom>
            <a:avLst/>
            <a:gdLst/>
            <a:ahLst/>
            <a:cxnLst/>
            <a:rect l="l" t="t" r="r" b="b"/>
            <a:pathLst>
              <a:path w="12192000" h="2590800" fill="norm" stroke="1" extrusionOk="0">
                <a:moveTo>
                  <a:pt x="0" y="781050"/>
                </a:moveTo>
                <a:lnTo>
                  <a:pt x="1905000" y="0"/>
                </a:lnTo>
                <a:lnTo>
                  <a:pt x="3810000" y="781050"/>
                </a:lnTo>
                <a:lnTo>
                  <a:pt x="5715000" y="76200"/>
                </a:lnTo>
                <a:lnTo>
                  <a:pt x="7620000" y="781050"/>
                </a:lnTo>
                <a:lnTo>
                  <a:pt x="9525000" y="133350"/>
                </a:lnTo>
                <a:lnTo>
                  <a:pt x="11430000" y="781050"/>
                </a:lnTo>
                <a:lnTo>
                  <a:pt x="12192000" y="285750"/>
                </a:lnTo>
                <a:lnTo>
                  <a:pt x="12192000" y="2590800"/>
                </a:lnTo>
                <a:lnTo>
                  <a:pt x="0" y="2590800"/>
                </a:lnTo>
                <a:close/>
              </a:path>
            </a:pathLst>
          </a:custGeom>
          <a:solidFill>
            <a:srgbClr val="F7E8C6">
              <a:alpha val="80000"/>
            </a:srgbClr>
          </a:solidFill>
          <a:ln>
            <a:noFill/>
          </a:ln>
        </p:spPr>
      </p:sp>
      <p:sp>
        <p:nvSpPr>
          <p:cNvPr id="803571700" name="Freeform 6"/>
          <p:cNvSpPr/>
          <p:nvPr/>
        </p:nvSpPr>
        <p:spPr bwMode="auto">
          <a:xfrm>
            <a:off x="0" y="5010149"/>
            <a:ext cx="12192000" cy="1847850"/>
          </a:xfrm>
          <a:custGeom>
            <a:avLst/>
            <a:gdLst/>
            <a:ahLst/>
            <a:cxnLst/>
            <a:rect l="l" t="t" r="r" b="b"/>
            <a:pathLst>
              <a:path w="12192000" h="1847850" fill="norm" stroke="1" extrusionOk="0">
                <a:moveTo>
                  <a:pt x="0" y="704850"/>
                </a:moveTo>
                <a:cubicBezTo>
                  <a:pt x="1714500" y="38100"/>
                  <a:pt x="3619500" y="1181100"/>
                  <a:pt x="6096000" y="552450"/>
                </a:cubicBezTo>
                <a:cubicBezTo>
                  <a:pt x="8382000" y="0"/>
                  <a:pt x="10477500" y="1162050"/>
                  <a:pt x="12192000" y="285750"/>
                </a:cubicBezTo>
                <a:lnTo>
                  <a:pt x="12192000" y="1847850"/>
                </a:lnTo>
                <a:lnTo>
                  <a:pt x="0" y="18478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787580856" name="Freeform 7"/>
          <p:cNvSpPr/>
          <p:nvPr/>
        </p:nvSpPr>
        <p:spPr bwMode="auto">
          <a:xfrm>
            <a:off x="0" y="5695950"/>
            <a:ext cx="12192000" cy="1162050"/>
          </a:xfrm>
          <a:custGeom>
            <a:avLst/>
            <a:gdLst/>
            <a:ahLst/>
            <a:cxnLst/>
            <a:rect l="l" t="t" r="r" b="b"/>
            <a:pathLst>
              <a:path w="12192000" h="1162050" fill="norm" stroke="1" extrusionOk="0">
                <a:moveTo>
                  <a:pt x="0" y="666750"/>
                </a:moveTo>
                <a:cubicBezTo>
                  <a:pt x="2095500" y="0"/>
                  <a:pt x="4476750" y="971550"/>
                  <a:pt x="6858000" y="476250"/>
                </a:cubicBezTo>
                <a:cubicBezTo>
                  <a:pt x="9144000" y="19050"/>
                  <a:pt x="11049000" y="1028700"/>
                  <a:pt x="12192000" y="247650"/>
                </a:cubicBezTo>
                <a:lnTo>
                  <a:pt x="12192000" y="1162050"/>
                </a:lnTo>
                <a:lnTo>
                  <a:pt x="0" y="1162050"/>
                </a:lnTo>
                <a:close/>
              </a:path>
            </a:pathLst>
          </a:custGeom>
          <a:solidFill>
            <a:srgbClr val="E8232E"/>
          </a:solidFill>
          <a:ln>
            <a:noFill/>
          </a:ln>
        </p:spPr>
      </p:sp>
      <p:grpSp>
        <p:nvGrpSpPr>
          <p:cNvPr id="26032254" name="Group 9"/>
          <p:cNvGrpSpPr/>
          <p:nvPr/>
        </p:nvGrpSpPr>
        <p:grpSpPr bwMode="auto">
          <a:xfrm>
            <a:off x="5374599" y="2693670"/>
            <a:ext cx="1442801" cy="469392"/>
            <a:chOff x="5374599" y="2693670"/>
            <a:chExt cx="1442801" cy="469392"/>
          </a:xfrm>
        </p:grpSpPr>
        <p:sp>
          <p:nvSpPr>
            <p:cNvPr id="8" name="TextBox 8"/>
            <p:cNvSpPr txBox="1"/>
            <p:nvPr/>
          </p:nvSpPr>
          <p:spPr bwMode="auto">
            <a:xfrm>
              <a:off x="5374599" y="2693670"/>
              <a:ext cx="1442801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2400" b="1" spc="150">
                  <a:solidFill>
                    <a:srgbClr val="B8860B"/>
                  </a:solidFill>
                  <a:latin typeface="+mn-lt"/>
                  <a:ea typeface="+mn-ea"/>
                  <a:cs typeface="+mn-cs"/>
                </a:rPr>
                <a:t>PART 02</a:t>
              </a:r>
              <a:endParaRPr/>
            </a:p>
          </p:txBody>
        </p:sp>
      </p:grpSp>
      <p:grpSp>
        <p:nvGrpSpPr>
          <p:cNvPr id="1446243205" name="Group 11"/>
          <p:cNvGrpSpPr/>
          <p:nvPr/>
        </p:nvGrpSpPr>
        <p:grpSpPr bwMode="auto">
          <a:xfrm>
            <a:off x="5140452" y="3644265"/>
            <a:ext cx="1911096" cy="645414"/>
            <a:chOff x="5140452" y="3644265"/>
            <a:chExt cx="1911096" cy="645414"/>
          </a:xfrm>
        </p:grpSpPr>
        <p:sp>
          <p:nvSpPr>
            <p:cNvPr id="10" name="TextBox 10"/>
            <p:cNvSpPr txBox="1"/>
            <p:nvPr/>
          </p:nvSpPr>
          <p:spPr bwMode="auto">
            <a:xfrm>
              <a:off x="5140452" y="3644265"/>
              <a:ext cx="1911096" cy="64541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3300" b="1">
                  <a:solidFill>
                    <a:srgbClr val="B02020"/>
                  </a:solidFill>
                  <a:latin typeface="+mj-lt"/>
                  <a:ea typeface="+mj-ea"/>
                  <a:cs typeface="+mj-cs"/>
                </a:rPr>
                <a:t>竞选优势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fast" p14:dur="400" advClick="1">
        <p:fade thruBlk="0"/>
      </p:transition>
    </mc:Choice>
    <mc:Fallback>
      <p:transition spd="fast" advClick="1">
        <p:fade thruBlk="0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7953843" name="TextBox 2"/>
          <p:cNvSpPr txBox="1"/>
          <p:nvPr/>
        </p:nvSpPr>
        <p:spPr bwMode="auto">
          <a:xfrm>
            <a:off x="4735830" y="1069658"/>
            <a:ext cx="2720340" cy="61607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>
              <a:defRPr/>
            </a:pPr>
            <a:r>
              <a:rPr lang="zh-CN" sz="3150" b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过往经历基础</a:t>
            </a:r>
            <a:endParaRPr/>
          </a:p>
        </p:txBody>
      </p:sp>
      <p:grpSp>
        <p:nvGrpSpPr>
          <p:cNvPr id="496324363" name="Group 12"/>
          <p:cNvGrpSpPr/>
          <p:nvPr/>
        </p:nvGrpSpPr>
        <p:grpSpPr bwMode="auto">
          <a:xfrm>
            <a:off x="857250" y="1866900"/>
            <a:ext cx="4191000" cy="3429000"/>
            <a:chOff x="857250" y="1866900"/>
            <a:chExt cx="4191000" cy="3429000"/>
          </a:xfrm>
        </p:grpSpPr>
        <p:sp>
          <p:nvSpPr>
            <p:cNvPr id="3" name="Rectangle 3"/>
            <p:cNvSpPr/>
            <p:nvPr/>
          </p:nvSpPr>
          <p:spPr bwMode="auto">
            <a:xfrm>
              <a:off x="857250" y="1866900"/>
              <a:ext cx="4191000" cy="3429000"/>
            </a:xfrm>
            <a:prstGeom prst="roundRect">
              <a:avLst>
                <a:gd name="adj" fmla="val 3889"/>
              </a:avLst>
            </a:prstGeom>
            <a:solidFill>
              <a:srgbClr val="FFFFFF"/>
            </a:solidFill>
            <a:ln w="14288">
              <a:solidFill>
                <a:srgbClr val="EAD1A5"/>
              </a:solidFill>
            </a:ln>
          </p:spPr>
        </p:sp>
        <p:sp>
          <p:nvSpPr>
            <p:cNvPr id="4" name="TextBox 4"/>
            <p:cNvSpPr txBox="1"/>
            <p:nvPr/>
          </p:nvSpPr>
          <p:spPr bwMode="auto">
            <a:xfrm>
              <a:off x="1131570" y="2157412"/>
              <a:ext cx="1840230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defRPr/>
              </a:pPr>
              <a:r>
                <a:rPr lang="zh-CN" sz="2250" b="1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过往任职经历</a:t>
              </a:r>
              <a:endParaRPr/>
            </a:p>
          </p:txBody>
        </p:sp>
        <p:sp>
          <p:nvSpPr>
            <p:cNvPr id="5" name="TextBox 5"/>
            <p:cNvSpPr txBox="1"/>
            <p:nvPr/>
          </p:nvSpPr>
          <p:spPr bwMode="auto">
            <a:xfrm>
              <a:off x="1135380" y="2790824"/>
              <a:ext cx="3253740" cy="9029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400"/>
                </a:lnSpc>
                <a:defRPr/>
              </a:pP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高中阶段担任班长、物理课代表、</a:t>
              </a:r>
              <a:br>
                <a:rPr/>
              </a:b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学生会纪检部部长，熟悉学生工作</a:t>
              </a:r>
              <a:br>
                <a:rPr/>
              </a:b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基本流程，能快速适应班长岗位要求。</a:t>
              </a:r>
              <a:endParaRPr/>
            </a:p>
          </p:txBody>
        </p:sp>
        <p:sp>
          <p:nvSpPr>
            <p:cNvPr id="6" name="Rectangle 6"/>
            <p:cNvSpPr/>
            <p:nvPr/>
          </p:nvSpPr>
          <p:spPr bwMode="auto">
            <a:xfrm>
              <a:off x="1143000" y="4381500"/>
              <a:ext cx="1104900" cy="3429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 bwMode="auto">
            <a:xfrm>
              <a:off x="1325118" y="4464368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3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组织活动</a:t>
              </a:r>
              <a:endParaRPr/>
            </a:p>
          </p:txBody>
        </p:sp>
        <p:sp>
          <p:nvSpPr>
            <p:cNvPr id="8" name="Rectangle 8"/>
            <p:cNvSpPr/>
            <p:nvPr/>
          </p:nvSpPr>
          <p:spPr bwMode="auto">
            <a:xfrm>
              <a:off x="2362199" y="4381500"/>
              <a:ext cx="1104900" cy="3429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9" name="TextBox 9"/>
            <p:cNvSpPr txBox="1"/>
            <p:nvPr/>
          </p:nvSpPr>
          <p:spPr bwMode="auto">
            <a:xfrm>
              <a:off x="2544318" y="4464368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3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凝聚集体</a:t>
              </a:r>
              <a:endParaRPr/>
            </a:p>
          </p:txBody>
        </p:sp>
        <p:sp>
          <p:nvSpPr>
            <p:cNvPr id="10" name="Rectangle 10"/>
            <p:cNvSpPr/>
            <p:nvPr/>
          </p:nvSpPr>
          <p:spPr bwMode="auto">
            <a:xfrm>
              <a:off x="3581400" y="4381500"/>
              <a:ext cx="1104900" cy="3429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 bwMode="auto">
            <a:xfrm>
              <a:off x="3763517" y="4464368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3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沟通协调</a:t>
              </a:r>
              <a:endParaRPr/>
            </a:p>
          </p:txBody>
        </p:sp>
      </p:grpSp>
      <p:grpSp>
        <p:nvGrpSpPr>
          <p:cNvPr id="134806976" name="Group 17"/>
          <p:cNvGrpSpPr/>
          <p:nvPr/>
        </p:nvGrpSpPr>
        <p:grpSpPr bwMode="auto">
          <a:xfrm>
            <a:off x="5334000" y="1866900"/>
            <a:ext cx="857250" cy="3429000"/>
            <a:chOff x="5334000" y="1866900"/>
            <a:chExt cx="857250" cy="3429000"/>
          </a:xfrm>
        </p:grpSpPr>
        <p:sp>
          <p:nvSpPr>
            <p:cNvPr id="13" name="Rectangle 13"/>
            <p:cNvSpPr/>
            <p:nvPr/>
          </p:nvSpPr>
          <p:spPr bwMode="auto">
            <a:xfrm>
              <a:off x="5334000" y="1866900"/>
              <a:ext cx="857250" cy="3429000"/>
            </a:xfrm>
            <a:prstGeom prst="roundRect">
              <a:avLst>
                <a:gd name="adj" fmla="val 15556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 bwMode="auto">
            <a:xfrm>
              <a:off x="5490210" y="2646998"/>
              <a:ext cx="544830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950" b="1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过往</a:t>
              </a:r>
              <a:endParaRPr/>
            </a:p>
          </p:txBody>
        </p:sp>
        <p:sp>
          <p:nvSpPr>
            <p:cNvPr id="15" name="TextBox 15"/>
            <p:cNvSpPr txBox="1"/>
            <p:nvPr/>
          </p:nvSpPr>
          <p:spPr bwMode="auto">
            <a:xfrm>
              <a:off x="5490210" y="3218498"/>
              <a:ext cx="544830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950" b="1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工作</a:t>
              </a:r>
              <a:endParaRPr/>
            </a:p>
          </p:txBody>
        </p:sp>
        <p:sp>
          <p:nvSpPr>
            <p:cNvPr id="16" name="TextBox 16"/>
            <p:cNvSpPr txBox="1"/>
            <p:nvPr/>
          </p:nvSpPr>
          <p:spPr bwMode="auto">
            <a:xfrm>
              <a:off x="5490210" y="3789998"/>
              <a:ext cx="544830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950" b="1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收获</a:t>
              </a:r>
              <a:endParaRPr/>
            </a:p>
          </p:txBody>
        </p:sp>
      </p:grpSp>
      <p:grpSp>
        <p:nvGrpSpPr>
          <p:cNvPr id="1608860972" name="Group 27"/>
          <p:cNvGrpSpPr/>
          <p:nvPr/>
        </p:nvGrpSpPr>
        <p:grpSpPr bwMode="auto">
          <a:xfrm>
            <a:off x="6572250" y="1866900"/>
            <a:ext cx="4191000" cy="3429000"/>
            <a:chOff x="6572250" y="1866900"/>
            <a:chExt cx="4191000" cy="3429000"/>
          </a:xfrm>
        </p:grpSpPr>
        <p:sp>
          <p:nvSpPr>
            <p:cNvPr id="18" name="Rectangle 18"/>
            <p:cNvSpPr/>
            <p:nvPr/>
          </p:nvSpPr>
          <p:spPr bwMode="auto">
            <a:xfrm>
              <a:off x="6572250" y="1866900"/>
              <a:ext cx="4191000" cy="3429000"/>
            </a:xfrm>
            <a:prstGeom prst="roundRect">
              <a:avLst>
                <a:gd name="adj" fmla="val 3889"/>
              </a:avLst>
            </a:prstGeom>
            <a:solidFill>
              <a:srgbClr val="FFFFFF"/>
            </a:solidFill>
            <a:ln w="14288">
              <a:solidFill>
                <a:srgbClr val="EAD1A5"/>
              </a:solidFill>
            </a:ln>
          </p:spPr>
        </p:sp>
        <p:sp>
          <p:nvSpPr>
            <p:cNvPr id="19" name="TextBox 19"/>
            <p:cNvSpPr txBox="1"/>
            <p:nvPr/>
          </p:nvSpPr>
          <p:spPr bwMode="auto">
            <a:xfrm>
              <a:off x="6846570" y="2157412"/>
              <a:ext cx="1840230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defRPr/>
              </a:pPr>
              <a:r>
                <a:rPr lang="zh-CN" sz="2250" b="1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积累能力基础</a:t>
              </a:r>
              <a:endParaRPr/>
            </a:p>
          </p:txBody>
        </p:sp>
        <p:sp>
          <p:nvSpPr>
            <p:cNvPr id="20" name="TextBox 20"/>
            <p:cNvSpPr txBox="1"/>
            <p:nvPr/>
          </p:nvSpPr>
          <p:spPr bwMode="auto">
            <a:xfrm>
              <a:off x="6850380" y="2790824"/>
              <a:ext cx="3253740" cy="9029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400"/>
                </a:lnSpc>
                <a:defRPr/>
              </a:pP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过往任职经历锻炼了多方面的能力，</a:t>
              </a:r>
              <a:br>
                <a:rPr/>
              </a:b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为大学班长工作打下基础，能更快上手</a:t>
              </a:r>
              <a:br>
                <a:rPr/>
              </a:b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各项班级事务。</a:t>
              </a:r>
              <a:endParaRPr/>
            </a:p>
          </p:txBody>
        </p:sp>
        <p:sp>
          <p:nvSpPr>
            <p:cNvPr id="21" name="Rectangle 21"/>
            <p:cNvSpPr/>
            <p:nvPr/>
          </p:nvSpPr>
          <p:spPr bwMode="auto">
            <a:xfrm>
              <a:off x="6858000" y="4381500"/>
              <a:ext cx="1104900" cy="3429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 bwMode="auto">
            <a:xfrm>
              <a:off x="7040118" y="4464368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3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熟悉流程</a:t>
              </a:r>
              <a:endParaRPr/>
            </a:p>
          </p:txBody>
        </p:sp>
        <p:sp>
          <p:nvSpPr>
            <p:cNvPr id="23" name="Rectangle 23"/>
            <p:cNvSpPr/>
            <p:nvPr/>
          </p:nvSpPr>
          <p:spPr bwMode="auto">
            <a:xfrm>
              <a:off x="8077200" y="4381500"/>
              <a:ext cx="1104900" cy="3429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24" name="TextBox 24"/>
            <p:cNvSpPr txBox="1"/>
            <p:nvPr/>
          </p:nvSpPr>
          <p:spPr bwMode="auto">
            <a:xfrm>
              <a:off x="8259318" y="4464368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3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助力统筹</a:t>
              </a:r>
              <a:endParaRPr/>
            </a:p>
          </p:txBody>
        </p:sp>
        <p:sp>
          <p:nvSpPr>
            <p:cNvPr id="25" name="Rectangle 25"/>
            <p:cNvSpPr/>
            <p:nvPr/>
          </p:nvSpPr>
          <p:spPr bwMode="auto">
            <a:xfrm>
              <a:off x="9296400" y="4381500"/>
              <a:ext cx="1104900" cy="3429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 bwMode="auto">
            <a:xfrm>
              <a:off x="9478518" y="4464368"/>
              <a:ext cx="74066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3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经验充足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fast" p14:dur="400" advClick="1">
        <p:fade thruBlk="0"/>
      </p:transition>
    </mc:Choice>
    <mc:Fallback>
      <p:transition spd="fast" advClick="1">
        <p:fade thruBlk="0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gradFill>
          <a:gsLst>
            <a:gs pos="0">
              <a:srgbClr val="FEF6E4"/>
            </a:gs>
            <a:gs pos="100000">
              <a:srgbClr val="F6E4C0"/>
            </a:gs>
          </a:gsLst>
          <a:lin ang="5400000" scaled="1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5646010" name="Ellipse 2"/>
          <p:cNvSpPr/>
          <p:nvPr/>
        </p:nvSpPr>
        <p:spPr bwMode="auto">
          <a:xfrm>
            <a:off x="9239250" y="95250"/>
            <a:ext cx="2095500" cy="2095500"/>
          </a:xfrm>
          <a:prstGeom prst="ellipse">
            <a:avLst/>
          </a:prstGeom>
          <a:solidFill>
            <a:srgbClr val="F9D87A">
              <a:alpha val="35000"/>
            </a:srgbClr>
          </a:solidFill>
          <a:ln>
            <a:noFill/>
          </a:ln>
        </p:spPr>
      </p:sp>
      <p:sp>
        <p:nvSpPr>
          <p:cNvPr id="1012375555" name="Ellipse 3"/>
          <p:cNvSpPr/>
          <p:nvPr/>
        </p:nvSpPr>
        <p:spPr bwMode="auto">
          <a:xfrm>
            <a:off x="9486900" y="342900"/>
            <a:ext cx="1600200" cy="1600200"/>
          </a:xfrm>
          <a:prstGeom prst="ellipse">
            <a:avLst/>
          </a:prstGeom>
          <a:solidFill>
            <a:srgbClr val="FBE5A0">
              <a:alpha val="60000"/>
            </a:srgbClr>
          </a:solidFill>
          <a:ln>
            <a:noFill/>
          </a:ln>
        </p:spPr>
      </p:sp>
      <p:sp>
        <p:nvSpPr>
          <p:cNvPr id="40464305" name="Freeform 4"/>
          <p:cNvSpPr/>
          <p:nvPr/>
        </p:nvSpPr>
        <p:spPr bwMode="auto">
          <a:xfrm>
            <a:off x="0" y="3714750"/>
            <a:ext cx="12192000" cy="3143250"/>
          </a:xfrm>
          <a:custGeom>
            <a:avLst/>
            <a:gdLst/>
            <a:ahLst/>
            <a:cxnLst/>
            <a:rect l="l" t="t" r="r" b="b"/>
            <a:pathLst>
              <a:path w="12192000" h="3143250" fill="norm" stroke="1" extrusionOk="0">
                <a:moveTo>
                  <a:pt x="0" y="762000"/>
                </a:moveTo>
                <a:lnTo>
                  <a:pt x="1428750" y="0"/>
                </a:lnTo>
                <a:lnTo>
                  <a:pt x="2857500" y="762000"/>
                </a:lnTo>
                <a:lnTo>
                  <a:pt x="4381500" y="76200"/>
                </a:lnTo>
                <a:lnTo>
                  <a:pt x="5905500" y="762000"/>
                </a:lnTo>
                <a:lnTo>
                  <a:pt x="7429500" y="38100"/>
                </a:lnTo>
                <a:lnTo>
                  <a:pt x="8953500" y="762000"/>
                </a:lnTo>
                <a:lnTo>
                  <a:pt x="10477500" y="133350"/>
                </a:lnTo>
                <a:lnTo>
                  <a:pt x="12192000" y="762000"/>
                </a:lnTo>
                <a:lnTo>
                  <a:pt x="12192000" y="3143250"/>
                </a:lnTo>
                <a:lnTo>
                  <a:pt x="0" y="3143250"/>
                </a:lnTo>
                <a:close/>
              </a:path>
            </a:pathLst>
          </a:custGeom>
          <a:solidFill>
            <a:srgbClr val="F3DCA8">
              <a:alpha val="50000"/>
            </a:srgbClr>
          </a:solidFill>
          <a:ln>
            <a:noFill/>
          </a:ln>
        </p:spPr>
      </p:sp>
      <p:sp>
        <p:nvSpPr>
          <p:cNvPr id="11024034" name="Freeform 5"/>
          <p:cNvSpPr/>
          <p:nvPr/>
        </p:nvSpPr>
        <p:spPr bwMode="auto">
          <a:xfrm>
            <a:off x="0" y="4267200"/>
            <a:ext cx="12192000" cy="2590800"/>
          </a:xfrm>
          <a:custGeom>
            <a:avLst/>
            <a:gdLst/>
            <a:ahLst/>
            <a:cxnLst/>
            <a:rect l="l" t="t" r="r" b="b"/>
            <a:pathLst>
              <a:path w="12192000" h="2590800" fill="norm" stroke="1" extrusionOk="0">
                <a:moveTo>
                  <a:pt x="0" y="781050"/>
                </a:moveTo>
                <a:lnTo>
                  <a:pt x="1905000" y="0"/>
                </a:lnTo>
                <a:lnTo>
                  <a:pt x="3810000" y="781050"/>
                </a:lnTo>
                <a:lnTo>
                  <a:pt x="5715000" y="76200"/>
                </a:lnTo>
                <a:lnTo>
                  <a:pt x="7620000" y="781050"/>
                </a:lnTo>
                <a:lnTo>
                  <a:pt x="9525000" y="133350"/>
                </a:lnTo>
                <a:lnTo>
                  <a:pt x="11430000" y="781050"/>
                </a:lnTo>
                <a:lnTo>
                  <a:pt x="12192000" y="285750"/>
                </a:lnTo>
                <a:lnTo>
                  <a:pt x="12192000" y="2590800"/>
                </a:lnTo>
                <a:lnTo>
                  <a:pt x="0" y="2590800"/>
                </a:lnTo>
                <a:close/>
              </a:path>
            </a:pathLst>
          </a:custGeom>
          <a:solidFill>
            <a:srgbClr val="F7E8C6">
              <a:alpha val="80000"/>
            </a:srgbClr>
          </a:solidFill>
          <a:ln>
            <a:noFill/>
          </a:ln>
        </p:spPr>
      </p:sp>
      <p:sp>
        <p:nvSpPr>
          <p:cNvPr id="1170744448" name="Freeform 6"/>
          <p:cNvSpPr/>
          <p:nvPr/>
        </p:nvSpPr>
        <p:spPr bwMode="auto">
          <a:xfrm>
            <a:off x="0" y="5010149"/>
            <a:ext cx="12192000" cy="1847850"/>
          </a:xfrm>
          <a:custGeom>
            <a:avLst/>
            <a:gdLst/>
            <a:ahLst/>
            <a:cxnLst/>
            <a:rect l="l" t="t" r="r" b="b"/>
            <a:pathLst>
              <a:path w="12192000" h="1847850" fill="norm" stroke="1" extrusionOk="0">
                <a:moveTo>
                  <a:pt x="0" y="704850"/>
                </a:moveTo>
                <a:cubicBezTo>
                  <a:pt x="1714500" y="38100"/>
                  <a:pt x="3619500" y="1181100"/>
                  <a:pt x="6096000" y="552450"/>
                </a:cubicBezTo>
                <a:cubicBezTo>
                  <a:pt x="8382000" y="0"/>
                  <a:pt x="10477500" y="1162050"/>
                  <a:pt x="12192000" y="285750"/>
                </a:cubicBezTo>
                <a:lnTo>
                  <a:pt x="12192000" y="1847850"/>
                </a:lnTo>
                <a:lnTo>
                  <a:pt x="0" y="18478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921365815" name="Freeform 7"/>
          <p:cNvSpPr/>
          <p:nvPr/>
        </p:nvSpPr>
        <p:spPr bwMode="auto">
          <a:xfrm>
            <a:off x="0" y="5695950"/>
            <a:ext cx="12192000" cy="1162050"/>
          </a:xfrm>
          <a:custGeom>
            <a:avLst/>
            <a:gdLst/>
            <a:ahLst/>
            <a:cxnLst/>
            <a:rect l="l" t="t" r="r" b="b"/>
            <a:pathLst>
              <a:path w="12192000" h="1162050" fill="norm" stroke="1" extrusionOk="0">
                <a:moveTo>
                  <a:pt x="0" y="666750"/>
                </a:moveTo>
                <a:cubicBezTo>
                  <a:pt x="2095500" y="0"/>
                  <a:pt x="4476750" y="971550"/>
                  <a:pt x="6858000" y="476250"/>
                </a:cubicBezTo>
                <a:cubicBezTo>
                  <a:pt x="9144000" y="19050"/>
                  <a:pt x="11049000" y="1028700"/>
                  <a:pt x="12192000" y="247650"/>
                </a:cubicBezTo>
                <a:lnTo>
                  <a:pt x="12192000" y="1162050"/>
                </a:lnTo>
                <a:lnTo>
                  <a:pt x="0" y="1162050"/>
                </a:lnTo>
                <a:close/>
              </a:path>
            </a:pathLst>
          </a:custGeom>
          <a:solidFill>
            <a:srgbClr val="E8232E"/>
          </a:solidFill>
          <a:ln>
            <a:noFill/>
          </a:ln>
        </p:spPr>
      </p:sp>
      <p:grpSp>
        <p:nvGrpSpPr>
          <p:cNvPr id="1248176989" name="Group 9"/>
          <p:cNvGrpSpPr/>
          <p:nvPr/>
        </p:nvGrpSpPr>
        <p:grpSpPr bwMode="auto">
          <a:xfrm>
            <a:off x="5374599" y="2693670"/>
            <a:ext cx="1442801" cy="469392"/>
            <a:chOff x="5374599" y="2693670"/>
            <a:chExt cx="1442801" cy="469392"/>
          </a:xfrm>
        </p:grpSpPr>
        <p:sp>
          <p:nvSpPr>
            <p:cNvPr id="8" name="TextBox 8"/>
            <p:cNvSpPr txBox="1"/>
            <p:nvPr/>
          </p:nvSpPr>
          <p:spPr bwMode="auto">
            <a:xfrm>
              <a:off x="5374599" y="2693670"/>
              <a:ext cx="1442801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2400" b="1" spc="150">
                  <a:solidFill>
                    <a:srgbClr val="B8860B"/>
                  </a:solidFill>
                  <a:latin typeface="+mn-lt"/>
                  <a:ea typeface="+mn-ea"/>
                  <a:cs typeface="+mn-cs"/>
                </a:rPr>
                <a:t>PART 03</a:t>
              </a:r>
              <a:endParaRPr/>
            </a:p>
          </p:txBody>
        </p:sp>
      </p:grpSp>
      <p:grpSp>
        <p:nvGrpSpPr>
          <p:cNvPr id="1914759103" name="Group 11"/>
          <p:cNvGrpSpPr/>
          <p:nvPr/>
        </p:nvGrpSpPr>
        <p:grpSpPr bwMode="auto">
          <a:xfrm>
            <a:off x="4436364" y="3644265"/>
            <a:ext cx="3319272" cy="645414"/>
            <a:chOff x="4436364" y="3644265"/>
            <a:chExt cx="3319272" cy="645414"/>
          </a:xfrm>
        </p:grpSpPr>
        <p:sp>
          <p:nvSpPr>
            <p:cNvPr id="10" name="TextBox 10"/>
            <p:cNvSpPr txBox="1"/>
            <p:nvPr/>
          </p:nvSpPr>
          <p:spPr bwMode="auto">
            <a:xfrm>
              <a:off x="4436364" y="3644265"/>
              <a:ext cx="3319272" cy="64541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3300" b="1">
                  <a:solidFill>
                    <a:srgbClr val="B02020"/>
                  </a:solidFill>
                  <a:latin typeface="+mj-lt"/>
                  <a:ea typeface="+mj-ea"/>
                  <a:cs typeface="+mj-cs"/>
                </a:rPr>
                <a:t>岗位认知与展望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fast" p14:dur="400" advClick="1">
        <p:fade thruBlk="0"/>
      </p:transition>
    </mc:Choice>
    <mc:Fallback>
      <p:transition spd="fast" advClick="1">
        <p:fade thruBlk="0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5367880" name="TextBox 2"/>
          <p:cNvSpPr txBox="1"/>
          <p:nvPr/>
        </p:nvSpPr>
        <p:spPr bwMode="auto">
          <a:xfrm>
            <a:off x="4735830" y="1069658"/>
            <a:ext cx="2720340" cy="61607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>
              <a:defRPr/>
            </a:pPr>
            <a:r>
              <a:rPr lang="zh-CN" sz="3150" b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班长核心职责</a:t>
            </a:r>
            <a:endParaRPr/>
          </a:p>
        </p:txBody>
      </p:sp>
      <p:grpSp>
        <p:nvGrpSpPr>
          <p:cNvPr id="1729063062" name="Group 12"/>
          <p:cNvGrpSpPr/>
          <p:nvPr/>
        </p:nvGrpSpPr>
        <p:grpSpPr bwMode="auto">
          <a:xfrm>
            <a:off x="857250" y="1866900"/>
            <a:ext cx="3429000" cy="3810000"/>
            <a:chOff x="857250" y="1866900"/>
            <a:chExt cx="3429000" cy="3810000"/>
          </a:xfrm>
        </p:grpSpPr>
        <p:sp>
          <p:nvSpPr>
            <p:cNvPr id="3" name="Rectangle 3"/>
            <p:cNvSpPr/>
            <p:nvPr/>
          </p:nvSpPr>
          <p:spPr bwMode="auto">
            <a:xfrm>
              <a:off x="857250" y="1866900"/>
              <a:ext cx="3429000" cy="3810000"/>
            </a:xfrm>
            <a:prstGeom prst="roundRect">
              <a:avLst>
                <a:gd name="adj" fmla="val 4444"/>
              </a:avLst>
            </a:prstGeom>
            <a:solidFill>
              <a:srgbClr val="FFFFFF"/>
            </a:solidFill>
            <a:ln w="14288">
              <a:solidFill>
                <a:srgbClr val="EAD1A5"/>
              </a:solidFill>
            </a:ln>
          </p:spPr>
        </p:sp>
        <p:grpSp>
          <p:nvGrpSpPr>
            <p:cNvPr id="7" name="Group 7"/>
            <p:cNvGrpSpPr/>
            <p:nvPr/>
          </p:nvGrpSpPr>
          <p:grpSpPr bwMode="auto">
            <a:xfrm>
              <a:off x="2428875" y="2266950"/>
              <a:ext cx="285750" cy="285750"/>
              <a:chOff x="2428875" y="2266950"/>
              <a:chExt cx="285750" cy="285750"/>
            </a:xfrm>
          </p:grpSpPr>
          <p:sp>
            <p:nvSpPr>
              <p:cNvPr id="4" name="Freeform 4"/>
              <p:cNvSpPr/>
              <p:nvPr/>
            </p:nvSpPr>
            <p:spPr bwMode="auto">
              <a:xfrm>
                <a:off x="2428875" y="2266950"/>
                <a:ext cx="285750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285750" fill="norm" stroke="1" extrusionOk="0">
                    <a:moveTo>
                      <a:pt x="0" y="0"/>
                    </a:moveTo>
                    <a:lnTo>
                      <a:pt x="285750" y="0"/>
                    </a:lnTo>
                    <a:lnTo>
                      <a:pt x="285750" y="285750"/>
                    </a:lnTo>
                    <a:lnTo>
                      <a:pt x="0" y="285750"/>
                    </a:lnTo>
                    <a:close/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  <p:sp>
            <p:nvSpPr>
              <p:cNvPr id="5" name="Freeform 5"/>
              <p:cNvSpPr/>
              <p:nvPr/>
            </p:nvSpPr>
            <p:spPr bwMode="auto">
              <a:xfrm>
                <a:off x="2547938" y="2302669"/>
                <a:ext cx="130969" cy="130969"/>
              </a:xfrm>
              <a:custGeom>
                <a:avLst/>
                <a:gdLst/>
                <a:ahLst/>
                <a:cxnLst/>
                <a:rect l="l" t="t" r="r" b="b"/>
                <a:pathLst>
                  <a:path w="130969" h="130969" fill="norm" stroke="1" extrusionOk="0">
                    <a:moveTo>
                      <a:pt x="130969" y="130969"/>
                    </a:moveTo>
                    <a:lnTo>
                      <a:pt x="95250" y="95250"/>
                    </a:lnTo>
                    <a:lnTo>
                      <a:pt x="11906" y="95250"/>
                    </a:lnTo>
                    <a:cubicBezTo>
                      <a:pt x="5331" y="95250"/>
                      <a:pt x="0" y="89919"/>
                      <a:pt x="0" y="83344"/>
                    </a:cubicBezTo>
                    <a:lnTo>
                      <a:pt x="0" y="11906"/>
                    </a:lnTo>
                    <a:cubicBezTo>
                      <a:pt x="0" y="5331"/>
                      <a:pt x="5331" y="0"/>
                      <a:pt x="11906" y="0"/>
                    </a:cubicBezTo>
                    <a:lnTo>
                      <a:pt x="119062" y="0"/>
                    </a:lnTo>
                    <a:cubicBezTo>
                      <a:pt x="125638" y="0"/>
                      <a:pt x="130969" y="5331"/>
                      <a:pt x="130969" y="11906"/>
                    </a:cubicBezTo>
                    <a:lnTo>
                      <a:pt x="130969" y="130969"/>
                    </a:lnTo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  <p:sp>
            <p:nvSpPr>
              <p:cNvPr id="6" name="Freeform 6"/>
              <p:cNvSpPr/>
              <p:nvPr/>
            </p:nvSpPr>
            <p:spPr bwMode="auto">
              <a:xfrm>
                <a:off x="2464594" y="2386012"/>
                <a:ext cx="130969" cy="130969"/>
              </a:xfrm>
              <a:custGeom>
                <a:avLst/>
                <a:gdLst/>
                <a:ahLst/>
                <a:cxnLst/>
                <a:rect l="l" t="t" r="r" b="b"/>
                <a:pathLst>
                  <a:path w="130969" h="130969" fill="norm" stroke="1" extrusionOk="0">
                    <a:moveTo>
                      <a:pt x="130969" y="59531"/>
                    </a:moveTo>
                    <a:lnTo>
                      <a:pt x="130969" y="83344"/>
                    </a:lnTo>
                    <a:cubicBezTo>
                      <a:pt x="130969" y="89919"/>
                      <a:pt x="125638" y="95250"/>
                      <a:pt x="119062" y="95250"/>
                    </a:cubicBezTo>
                    <a:lnTo>
                      <a:pt x="35719" y="95250"/>
                    </a:lnTo>
                    <a:lnTo>
                      <a:pt x="0" y="130969"/>
                    </a:lnTo>
                    <a:lnTo>
                      <a:pt x="0" y="11906"/>
                    </a:lnTo>
                    <a:cubicBezTo>
                      <a:pt x="0" y="5331"/>
                      <a:pt x="5331" y="0"/>
                      <a:pt x="11906" y="0"/>
                    </a:cubicBezTo>
                    <a:lnTo>
                      <a:pt x="35719" y="0"/>
                    </a:lnTo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</p:grpSp>
        <p:sp>
          <p:nvSpPr>
            <p:cNvPr id="8" name="TextBox 8"/>
            <p:cNvSpPr txBox="1"/>
            <p:nvPr/>
          </p:nvSpPr>
          <p:spPr bwMode="auto">
            <a:xfrm>
              <a:off x="1712976" y="3259455"/>
              <a:ext cx="1717548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2100" b="1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沟通桥梁作用</a:t>
              </a:r>
              <a:endParaRPr/>
            </a:p>
          </p:txBody>
        </p:sp>
        <p:sp>
          <p:nvSpPr>
            <p:cNvPr id="9" name="TextBox 9"/>
            <p:cNvSpPr txBox="1"/>
            <p:nvPr/>
          </p:nvSpPr>
          <p:spPr bwMode="auto">
            <a:xfrm>
              <a:off x="1040129" y="3838575"/>
              <a:ext cx="3063240" cy="8648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lnSpc>
                  <a:spcPts val="2250"/>
                </a:lnSpc>
                <a:defRPr/>
              </a:pP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高效传达学校学院通知要求，</a:t>
              </a:r>
              <a:br>
                <a:rPr/>
              </a:b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收集同学诉求反馈老师，</a:t>
              </a:r>
              <a:br>
                <a:rPr/>
              </a:b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协调老师矛盾，搭建双向沟通渠道。</a:t>
              </a:r>
              <a:endParaRPr/>
            </a:p>
          </p:txBody>
        </p:sp>
        <p:sp>
          <p:nvSpPr>
            <p:cNvPr id="10" name="Rectangle 10"/>
            <p:cNvSpPr/>
            <p:nvPr/>
          </p:nvSpPr>
          <p:spPr bwMode="auto">
            <a:xfrm>
              <a:off x="857250" y="4953000"/>
              <a:ext cx="3429000" cy="495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 bwMode="auto">
            <a:xfrm>
              <a:off x="1896999" y="5098732"/>
              <a:ext cx="1349502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6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沟通桥梁作用</a:t>
              </a:r>
              <a:endParaRPr/>
            </a:p>
          </p:txBody>
        </p:sp>
      </p:grpSp>
      <p:grpSp>
        <p:nvGrpSpPr>
          <p:cNvPr id="1506679045" name="Group 22"/>
          <p:cNvGrpSpPr/>
          <p:nvPr/>
        </p:nvGrpSpPr>
        <p:grpSpPr bwMode="auto">
          <a:xfrm>
            <a:off x="4476750" y="1866900"/>
            <a:ext cx="3429000" cy="3810000"/>
            <a:chOff x="4476750" y="1866900"/>
            <a:chExt cx="3429000" cy="3810000"/>
          </a:xfrm>
        </p:grpSpPr>
        <p:sp>
          <p:nvSpPr>
            <p:cNvPr id="13" name="Rectangle 13"/>
            <p:cNvSpPr/>
            <p:nvPr/>
          </p:nvSpPr>
          <p:spPr bwMode="auto">
            <a:xfrm>
              <a:off x="4476750" y="1866900"/>
              <a:ext cx="3429000" cy="3810000"/>
            </a:xfrm>
            <a:prstGeom prst="roundRect">
              <a:avLst>
                <a:gd name="adj" fmla="val 4444"/>
              </a:avLst>
            </a:prstGeom>
            <a:solidFill>
              <a:srgbClr val="FFFFFF"/>
            </a:solidFill>
            <a:ln w="14288">
              <a:solidFill>
                <a:srgbClr val="EAD1A5"/>
              </a:solidFill>
            </a:ln>
          </p:spPr>
        </p:sp>
        <p:grpSp>
          <p:nvGrpSpPr>
            <p:cNvPr id="17" name="Group 17"/>
            <p:cNvGrpSpPr/>
            <p:nvPr/>
          </p:nvGrpSpPr>
          <p:grpSpPr bwMode="auto">
            <a:xfrm>
              <a:off x="6048375" y="2266950"/>
              <a:ext cx="285750" cy="285750"/>
              <a:chOff x="6048375" y="2266950"/>
              <a:chExt cx="285750" cy="285750"/>
            </a:xfrm>
          </p:grpSpPr>
          <p:sp>
            <p:nvSpPr>
              <p:cNvPr id="14" name="Freeform 14"/>
              <p:cNvSpPr/>
              <p:nvPr/>
            </p:nvSpPr>
            <p:spPr bwMode="auto">
              <a:xfrm>
                <a:off x="6048375" y="2266950"/>
                <a:ext cx="285750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285750" fill="norm" stroke="1" extrusionOk="0">
                    <a:moveTo>
                      <a:pt x="0" y="0"/>
                    </a:moveTo>
                    <a:lnTo>
                      <a:pt x="285750" y="0"/>
                    </a:lnTo>
                    <a:lnTo>
                      <a:pt x="285750" y="285750"/>
                    </a:lnTo>
                    <a:lnTo>
                      <a:pt x="0" y="285750"/>
                    </a:lnTo>
                    <a:close/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 bwMode="auto">
              <a:xfrm>
                <a:off x="6078867" y="2297442"/>
                <a:ext cx="224766" cy="224766"/>
              </a:xfrm>
              <a:custGeom>
                <a:avLst/>
                <a:gdLst/>
                <a:ahLst/>
                <a:cxnLst/>
                <a:rect l="l" t="t" r="r" b="b"/>
                <a:pathLst>
                  <a:path w="224766" h="224766" fill="norm" stroke="1" extrusionOk="0">
                    <a:moveTo>
                      <a:pt x="92440" y="20907"/>
                    </a:moveTo>
                    <a:cubicBezTo>
                      <a:pt x="97512" y="0"/>
                      <a:pt x="127254" y="0"/>
                      <a:pt x="132326" y="20907"/>
                    </a:cubicBezTo>
                    <a:cubicBezTo>
                      <a:pt x="133870" y="27278"/>
                      <a:pt x="138363" y="32528"/>
                      <a:pt x="144419" y="35037"/>
                    </a:cubicBezTo>
                    <a:cubicBezTo>
                      <a:pt x="150474" y="37546"/>
                      <a:pt x="157364" y="37012"/>
                      <a:pt x="162961" y="33599"/>
                    </a:cubicBezTo>
                    <a:cubicBezTo>
                      <a:pt x="181332" y="22408"/>
                      <a:pt x="202371" y="43434"/>
                      <a:pt x="191179" y="61817"/>
                    </a:cubicBezTo>
                    <a:cubicBezTo>
                      <a:pt x="187771" y="67411"/>
                      <a:pt x="187238" y="74296"/>
                      <a:pt x="189744" y="80348"/>
                    </a:cubicBezTo>
                    <a:cubicBezTo>
                      <a:pt x="192250" y="86400"/>
                      <a:pt x="197494" y="90892"/>
                      <a:pt x="203859" y="92440"/>
                    </a:cubicBezTo>
                    <a:cubicBezTo>
                      <a:pt x="224766" y="97512"/>
                      <a:pt x="224766" y="127254"/>
                      <a:pt x="203859" y="132326"/>
                    </a:cubicBezTo>
                    <a:cubicBezTo>
                      <a:pt x="197488" y="133870"/>
                      <a:pt x="192238" y="138363"/>
                      <a:pt x="189729" y="144419"/>
                    </a:cubicBezTo>
                    <a:cubicBezTo>
                      <a:pt x="187220" y="150474"/>
                      <a:pt x="187754" y="157364"/>
                      <a:pt x="191167" y="162961"/>
                    </a:cubicBezTo>
                    <a:cubicBezTo>
                      <a:pt x="202359" y="181332"/>
                      <a:pt x="181332" y="202371"/>
                      <a:pt x="162949" y="191179"/>
                    </a:cubicBezTo>
                    <a:cubicBezTo>
                      <a:pt x="157355" y="187771"/>
                      <a:pt x="150470" y="187238"/>
                      <a:pt x="144418" y="189744"/>
                    </a:cubicBezTo>
                    <a:cubicBezTo>
                      <a:pt x="138366" y="192250"/>
                      <a:pt x="133874" y="197494"/>
                      <a:pt x="132326" y="203859"/>
                    </a:cubicBezTo>
                    <a:cubicBezTo>
                      <a:pt x="127254" y="224766"/>
                      <a:pt x="97512" y="224766"/>
                      <a:pt x="92440" y="203859"/>
                    </a:cubicBezTo>
                    <a:cubicBezTo>
                      <a:pt x="90897" y="197488"/>
                      <a:pt x="86403" y="192238"/>
                      <a:pt x="80348" y="189729"/>
                    </a:cubicBezTo>
                    <a:cubicBezTo>
                      <a:pt x="74292" y="187220"/>
                      <a:pt x="67402" y="187754"/>
                      <a:pt x="61805" y="191167"/>
                    </a:cubicBezTo>
                    <a:cubicBezTo>
                      <a:pt x="43434" y="202359"/>
                      <a:pt x="22396" y="181332"/>
                      <a:pt x="33588" y="162949"/>
                    </a:cubicBezTo>
                    <a:cubicBezTo>
                      <a:pt x="36995" y="157355"/>
                      <a:pt x="37528" y="150470"/>
                      <a:pt x="35022" y="144418"/>
                    </a:cubicBezTo>
                    <a:cubicBezTo>
                      <a:pt x="32516" y="138366"/>
                      <a:pt x="27272" y="133874"/>
                      <a:pt x="20907" y="132326"/>
                    </a:cubicBezTo>
                    <a:cubicBezTo>
                      <a:pt x="0" y="127254"/>
                      <a:pt x="0" y="97512"/>
                      <a:pt x="20907" y="92440"/>
                    </a:cubicBezTo>
                    <a:cubicBezTo>
                      <a:pt x="27278" y="90897"/>
                      <a:pt x="32528" y="86403"/>
                      <a:pt x="35037" y="80348"/>
                    </a:cubicBezTo>
                    <a:cubicBezTo>
                      <a:pt x="37546" y="74292"/>
                      <a:pt x="37012" y="67402"/>
                      <a:pt x="33599" y="61805"/>
                    </a:cubicBezTo>
                    <a:cubicBezTo>
                      <a:pt x="22408" y="43434"/>
                      <a:pt x="43434" y="22396"/>
                      <a:pt x="61817" y="33588"/>
                    </a:cubicBezTo>
                    <a:cubicBezTo>
                      <a:pt x="73724" y="40827"/>
                      <a:pt x="89154" y="34421"/>
                      <a:pt x="92440" y="20907"/>
                    </a:cubicBezTo>
                    <a:close/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 bwMode="auto">
              <a:xfrm>
                <a:off x="6155531" y="2374106"/>
                <a:ext cx="71438" cy="71438"/>
              </a:xfrm>
              <a:custGeom>
                <a:avLst/>
                <a:gdLst/>
                <a:ahLst/>
                <a:cxnLst/>
                <a:rect l="l" t="t" r="r" b="b"/>
                <a:pathLst>
                  <a:path w="71438" h="71438" fill="norm" stroke="1" extrusionOk="0">
                    <a:moveTo>
                      <a:pt x="0" y="35719"/>
                    </a:moveTo>
                    <a:cubicBezTo>
                      <a:pt x="0" y="55446"/>
                      <a:pt x="15992" y="71438"/>
                      <a:pt x="35719" y="71438"/>
                    </a:cubicBezTo>
                    <a:cubicBezTo>
                      <a:pt x="55446" y="71438"/>
                      <a:pt x="71438" y="55446"/>
                      <a:pt x="71438" y="35719"/>
                    </a:cubicBezTo>
                    <a:cubicBezTo>
                      <a:pt x="71438" y="15992"/>
                      <a:pt x="55446" y="0"/>
                      <a:pt x="35719" y="0"/>
                    </a:cubicBezTo>
                    <a:cubicBezTo>
                      <a:pt x="15992" y="0"/>
                      <a:pt x="0" y="15992"/>
                      <a:pt x="0" y="35719"/>
                    </a:cubicBezTo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</p:grpSp>
        <p:sp>
          <p:nvSpPr>
            <p:cNvPr id="18" name="TextBox 18"/>
            <p:cNvSpPr txBox="1"/>
            <p:nvPr/>
          </p:nvSpPr>
          <p:spPr bwMode="auto">
            <a:xfrm>
              <a:off x="5332476" y="3259455"/>
              <a:ext cx="1717548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2100" b="1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协助推进工作</a:t>
              </a:r>
              <a:endParaRPr/>
            </a:p>
          </p:txBody>
        </p:sp>
        <p:sp>
          <p:nvSpPr>
            <p:cNvPr id="19" name="TextBox 19"/>
            <p:cNvSpPr txBox="1"/>
            <p:nvPr/>
          </p:nvSpPr>
          <p:spPr bwMode="auto">
            <a:xfrm>
              <a:off x="4659630" y="3838575"/>
              <a:ext cx="3063240" cy="8648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lnSpc>
                  <a:spcPts val="2250"/>
                </a:lnSpc>
                <a:defRPr/>
              </a:pP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落实班级日常事务管理，</a:t>
              </a:r>
              <a:br>
                <a:rPr/>
              </a:b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组织班会班委会议，推进各项</a:t>
              </a:r>
              <a:br>
                <a:rPr/>
              </a:b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安排执行，保障班级工作有序运转。</a:t>
              </a:r>
              <a:endParaRPr/>
            </a:p>
          </p:txBody>
        </p:sp>
        <p:sp>
          <p:nvSpPr>
            <p:cNvPr id="20" name="Rectangle 20"/>
            <p:cNvSpPr/>
            <p:nvPr/>
          </p:nvSpPr>
          <p:spPr bwMode="auto">
            <a:xfrm>
              <a:off x="4476750" y="4953000"/>
              <a:ext cx="3429000" cy="495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21" name="TextBox 21"/>
            <p:cNvSpPr txBox="1"/>
            <p:nvPr/>
          </p:nvSpPr>
          <p:spPr bwMode="auto">
            <a:xfrm>
              <a:off x="5516499" y="5098732"/>
              <a:ext cx="1349502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6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协助推进工作</a:t>
              </a:r>
              <a:endParaRPr/>
            </a:p>
          </p:txBody>
        </p:sp>
      </p:grpSp>
      <p:grpSp>
        <p:nvGrpSpPr>
          <p:cNvPr id="375232438" name="Group 34"/>
          <p:cNvGrpSpPr/>
          <p:nvPr/>
        </p:nvGrpSpPr>
        <p:grpSpPr bwMode="auto">
          <a:xfrm>
            <a:off x="8096250" y="1866900"/>
            <a:ext cx="3429000" cy="3810000"/>
            <a:chOff x="8096250" y="1866900"/>
            <a:chExt cx="3429000" cy="3810000"/>
          </a:xfrm>
        </p:grpSpPr>
        <p:sp>
          <p:nvSpPr>
            <p:cNvPr id="23" name="Rectangle 23"/>
            <p:cNvSpPr/>
            <p:nvPr/>
          </p:nvSpPr>
          <p:spPr bwMode="auto">
            <a:xfrm>
              <a:off x="8096250" y="1866900"/>
              <a:ext cx="3429000" cy="3810000"/>
            </a:xfrm>
            <a:prstGeom prst="roundRect">
              <a:avLst>
                <a:gd name="adj" fmla="val 4444"/>
              </a:avLst>
            </a:prstGeom>
            <a:solidFill>
              <a:srgbClr val="FFFFFF"/>
            </a:solidFill>
            <a:ln w="14288">
              <a:solidFill>
                <a:srgbClr val="EAD1A5"/>
              </a:solidFill>
            </a:ln>
          </p:spPr>
        </p:sp>
        <p:grpSp>
          <p:nvGrpSpPr>
            <p:cNvPr id="29" name="Group 29"/>
            <p:cNvGrpSpPr/>
            <p:nvPr/>
          </p:nvGrpSpPr>
          <p:grpSpPr bwMode="auto">
            <a:xfrm>
              <a:off x="9667875" y="2266950"/>
              <a:ext cx="285750" cy="285750"/>
              <a:chOff x="9667875" y="2266950"/>
              <a:chExt cx="285750" cy="285750"/>
            </a:xfrm>
          </p:grpSpPr>
          <p:sp>
            <p:nvSpPr>
              <p:cNvPr id="24" name="Freeform 24"/>
              <p:cNvSpPr/>
              <p:nvPr/>
            </p:nvSpPr>
            <p:spPr bwMode="auto">
              <a:xfrm>
                <a:off x="9667875" y="2266950"/>
                <a:ext cx="285750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285750" fill="norm" stroke="1" extrusionOk="0">
                    <a:moveTo>
                      <a:pt x="0" y="0"/>
                    </a:moveTo>
                    <a:lnTo>
                      <a:pt x="285750" y="0"/>
                    </a:lnTo>
                    <a:lnTo>
                      <a:pt x="285750" y="285750"/>
                    </a:lnTo>
                    <a:lnTo>
                      <a:pt x="0" y="285750"/>
                    </a:lnTo>
                    <a:close/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 bwMode="auto">
              <a:xfrm>
                <a:off x="9699471" y="2311521"/>
                <a:ext cx="222342" cy="193554"/>
              </a:xfrm>
              <a:custGeom>
                <a:avLst/>
                <a:gdLst/>
                <a:ahLst/>
                <a:cxnLst/>
                <a:rect l="l" t="t" r="r" b="b"/>
                <a:pathLst>
                  <a:path w="222342" h="193554" fill="norm" stroke="1" extrusionOk="0">
                    <a:moveTo>
                      <a:pt x="200576" y="105115"/>
                    </a:moveTo>
                    <a:lnTo>
                      <a:pt x="111279" y="193554"/>
                    </a:lnTo>
                    <a:lnTo>
                      <a:pt x="21982" y="105115"/>
                    </a:lnTo>
                    <a:cubicBezTo>
                      <a:pt x="5924" y="89489"/>
                      <a:pt x="0" y="66170"/>
                      <a:pt x="6653" y="44774"/>
                    </a:cubicBezTo>
                    <a:cubicBezTo>
                      <a:pt x="13305" y="23379"/>
                      <a:pt x="31408" y="7531"/>
                      <a:pt x="53495" y="3765"/>
                    </a:cubicBezTo>
                    <a:cubicBezTo>
                      <a:pt x="75583" y="0"/>
                      <a:pt x="97913" y="8955"/>
                      <a:pt x="111279" y="26938"/>
                    </a:cubicBezTo>
                    <a:cubicBezTo>
                      <a:pt x="124701" y="9088"/>
                      <a:pt x="146984" y="252"/>
                      <a:pt x="168991" y="4052"/>
                    </a:cubicBezTo>
                    <a:cubicBezTo>
                      <a:pt x="190998" y="7853"/>
                      <a:pt x="209027" y="23651"/>
                      <a:pt x="215685" y="44969"/>
                    </a:cubicBezTo>
                    <a:cubicBezTo>
                      <a:pt x="222342" y="66286"/>
                      <a:pt x="216509" y="89537"/>
                      <a:pt x="200576" y="105186"/>
                    </a:cubicBezTo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  <p:sp>
            <p:nvSpPr>
              <p:cNvPr id="26" name="Freeform 26"/>
              <p:cNvSpPr/>
              <p:nvPr/>
            </p:nvSpPr>
            <p:spPr bwMode="auto">
              <a:xfrm>
                <a:off x="9766895" y="2338388"/>
                <a:ext cx="133152" cy="77391"/>
              </a:xfrm>
              <a:custGeom>
                <a:avLst/>
                <a:gdLst/>
                <a:ahLst/>
                <a:cxnLst/>
                <a:rect l="l" t="t" r="r" b="b"/>
                <a:pathLst>
                  <a:path w="133152" h="77391" fill="norm" stroke="1" extrusionOk="0">
                    <a:moveTo>
                      <a:pt x="43855" y="0"/>
                    </a:moveTo>
                    <a:lnTo>
                      <a:pt x="4648" y="39207"/>
                    </a:lnTo>
                    <a:cubicBezTo>
                      <a:pt x="0" y="43857"/>
                      <a:pt x="0" y="51393"/>
                      <a:pt x="4648" y="56043"/>
                    </a:cubicBezTo>
                    <a:lnTo>
                      <a:pt x="11113" y="62508"/>
                    </a:lnTo>
                    <a:cubicBezTo>
                      <a:pt x="19328" y="70723"/>
                      <a:pt x="32663" y="70723"/>
                      <a:pt x="40879" y="62508"/>
                    </a:cubicBezTo>
                    <a:lnTo>
                      <a:pt x="52785" y="50602"/>
                    </a:lnTo>
                    <a:cubicBezTo>
                      <a:pt x="67580" y="35806"/>
                      <a:pt x="91568" y="35806"/>
                      <a:pt x="106363" y="50602"/>
                    </a:cubicBezTo>
                    <a:lnTo>
                      <a:pt x="133152" y="77391"/>
                    </a:lnTo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  <p:sp>
            <p:nvSpPr>
              <p:cNvPr id="27" name="Freeform 27"/>
              <p:cNvSpPr/>
              <p:nvPr/>
            </p:nvSpPr>
            <p:spPr bwMode="auto">
              <a:xfrm>
                <a:off x="9816703" y="2451497"/>
                <a:ext cx="23811" cy="23811"/>
              </a:xfrm>
              <a:custGeom>
                <a:avLst/>
                <a:gdLst/>
                <a:ahLst/>
                <a:cxnLst/>
                <a:rect l="l" t="t" r="r" b="b"/>
                <a:pathLst>
                  <a:path w="23812" h="23812" fill="norm" stroke="1" extrusionOk="0">
                    <a:moveTo>
                      <a:pt x="0" y="0"/>
                    </a:moveTo>
                    <a:lnTo>
                      <a:pt x="23812" y="23812"/>
                    </a:lnTo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 bwMode="auto">
              <a:xfrm>
                <a:off x="9846469" y="2421731"/>
                <a:ext cx="23811" cy="23811"/>
              </a:xfrm>
              <a:custGeom>
                <a:avLst/>
                <a:gdLst/>
                <a:ahLst/>
                <a:cxnLst/>
                <a:rect l="l" t="t" r="r" b="b"/>
                <a:pathLst>
                  <a:path w="23812" h="23812" fill="norm" stroke="1" extrusionOk="0">
                    <a:moveTo>
                      <a:pt x="0" y="0"/>
                    </a:moveTo>
                    <a:lnTo>
                      <a:pt x="23812" y="23812"/>
                    </a:lnTo>
                  </a:path>
                </a:pathLst>
              </a:custGeom>
              <a:noFill/>
              <a:ln w="23812">
                <a:solidFill>
                  <a:schemeClr val="accent1"/>
                </a:solidFill>
              </a:ln>
            </p:spPr>
          </p:sp>
        </p:grpSp>
        <p:sp>
          <p:nvSpPr>
            <p:cNvPr id="30" name="TextBox 30"/>
            <p:cNvSpPr txBox="1"/>
            <p:nvPr/>
          </p:nvSpPr>
          <p:spPr bwMode="auto">
            <a:xfrm>
              <a:off x="8951976" y="3259455"/>
              <a:ext cx="1717548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2100" b="1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主动服务同学</a:t>
              </a:r>
              <a:endParaRPr/>
            </a:p>
          </p:txBody>
        </p:sp>
        <p:sp>
          <p:nvSpPr>
            <p:cNvPr id="31" name="TextBox 31"/>
            <p:cNvSpPr txBox="1"/>
            <p:nvPr/>
          </p:nvSpPr>
          <p:spPr bwMode="auto">
            <a:xfrm>
              <a:off x="8469630" y="3838575"/>
              <a:ext cx="2682240" cy="8648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lnSpc>
                  <a:spcPts val="2250"/>
                </a:lnSpc>
                <a:defRPr/>
              </a:pP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关注同学学习生活困难，</a:t>
              </a:r>
              <a:br>
                <a:rPr/>
              </a:b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主动提供帮助，解决实际问题，</a:t>
              </a:r>
              <a:br>
                <a:rPr/>
              </a:br>
              <a:r>
                <a:rPr lang="zh-CN" sz="150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带领大家共同进步。</a:t>
              </a:r>
              <a:endParaRPr/>
            </a:p>
          </p:txBody>
        </p:sp>
        <p:sp>
          <p:nvSpPr>
            <p:cNvPr id="32" name="Rectangle 32"/>
            <p:cNvSpPr/>
            <p:nvPr/>
          </p:nvSpPr>
          <p:spPr bwMode="auto">
            <a:xfrm>
              <a:off x="8096250" y="4953000"/>
              <a:ext cx="3429000" cy="495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33" name="TextBox 33"/>
            <p:cNvSpPr txBox="1"/>
            <p:nvPr/>
          </p:nvSpPr>
          <p:spPr bwMode="auto">
            <a:xfrm>
              <a:off x="9135999" y="5098732"/>
              <a:ext cx="1349502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>
                <a:defRPr/>
              </a:pPr>
              <a:r>
                <a:rPr lang="zh-CN" sz="165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主动服务同学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fast" p14:dur="400" advClick="1">
        <p:fade thruBlk="0"/>
      </p:transition>
    </mc:Choice>
    <mc:Fallback>
      <p:transition spd="fast" advClick="1">
        <p:fade thruBlk="0"/>
      </p:transition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class-monitor">
  <a:themeElements>
    <a:clrScheme name="class-monitor">
      <a:dk1>
        <a:srgbClr val="3A3A3A"/>
      </a:dk1>
      <a:lt1>
        <a:srgbClr val="FDF6EC"/>
      </a:lt1>
      <a:dk2>
        <a:srgbClr val="1F497D"/>
      </a:dk2>
      <a:lt2>
        <a:srgbClr val="FDF6EC"/>
      </a:lt2>
      <a:accent1>
        <a:srgbClr val="C8102E"/>
      </a:accent1>
      <a:accent2>
        <a:srgbClr val="D4A017"/>
      </a:accent2>
      <a:accent3>
        <a:srgbClr val="7A0A1A"/>
      </a:accent3>
      <a:accent4>
        <a:srgbClr val="C8102E"/>
      </a:accent4>
      <a:accent5>
        <a:srgbClr val="F0C27B"/>
      </a:accent5>
      <a:accent6>
        <a:srgbClr val="6B6B6B"/>
      </a:accent6>
      <a:hlink>
        <a:srgbClr val="D4A017"/>
      </a:hlink>
      <a:folHlink>
        <a:srgbClr val="7A0A1A"/>
      </a:folHlink>
    </a:clrScheme>
    <a:fontScheme name="class-monitor">
      <a:majorFont>
        <a:latin typeface="SimSun"/>
        <a:ea typeface="SimSun"/>
        <a:cs typeface="SimSun"/>
      </a:majorFont>
      <a:minorFont>
        <a:latin typeface="Microsoft YaHei"/>
        <a:ea typeface="Microsoft YaHei"/>
        <a:cs typeface="Microsoft YaHei"/>
      </a:minorFont>
    </a:fontScheme>
    <a:fmtScheme name="class-monitor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class-monitor">
  <a:themeElements>
    <a:clrScheme name="class-monitor">
      <a:dk1>
        <a:srgbClr val="3A3A3A"/>
      </a:dk1>
      <a:lt1>
        <a:srgbClr val="FDF6EC"/>
      </a:lt1>
      <a:dk2>
        <a:srgbClr val="1F497D"/>
      </a:dk2>
      <a:lt2>
        <a:srgbClr val="FDF6EC"/>
      </a:lt2>
      <a:accent1>
        <a:srgbClr val="C8102E"/>
      </a:accent1>
      <a:accent2>
        <a:srgbClr val="D4A017"/>
      </a:accent2>
      <a:accent3>
        <a:srgbClr val="7A0A1A"/>
      </a:accent3>
      <a:accent4>
        <a:srgbClr val="C8102E"/>
      </a:accent4>
      <a:accent5>
        <a:srgbClr val="F0C27B"/>
      </a:accent5>
      <a:accent6>
        <a:srgbClr val="6B6B6B"/>
      </a:accent6>
      <a:hlink>
        <a:srgbClr val="D4A017"/>
      </a:hlink>
      <a:folHlink>
        <a:srgbClr val="7A0A1A"/>
      </a:folHlink>
    </a:clrScheme>
    <a:fontScheme name="class-monitor">
      <a:majorFont>
        <a:latin typeface="SimSun"/>
        <a:ea typeface="SimSun"/>
        <a:cs typeface="SimSun"/>
      </a:majorFont>
      <a:minorFont>
        <a:latin typeface="Microsoft YaHei"/>
        <a:ea typeface="Microsoft YaHei"/>
        <a:cs typeface="Microsoft YaHei"/>
      </a:minorFont>
    </a:fontScheme>
    <a:fmtScheme name="class-monitor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ONLYOFFICE/9.4.0.0</Application>
  <PresentationFormat>On-screen Show (4:3)</PresentationFormat>
  <Paragraphs>0</Paragraphs>
  <Slides>11</Slides>
  <Notes>11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>zh-CN</dc:language>
  <cp:lastModifiedBy/>
  <cp:revision>3</cp:revision>
  <dcterms:created xsi:type="dcterms:W3CDTF">2026-08-29T20:03:38Z</dcterms:created>
  <dcterms:modified xsi:type="dcterms:W3CDTF">2026-08-29T20:16:00Z</dcterms:modified>
  <cp:category/>
  <cp:contentStatus/>
</cp:coreProperties>
</file>